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26"/>
  </p:notesMasterIdLst>
  <p:sldIdLst>
    <p:sldId id="340" r:id="rId11"/>
    <p:sldId id="295" r:id="rId12"/>
    <p:sldId id="300" r:id="rId13"/>
    <p:sldId id="347" r:id="rId14"/>
    <p:sldId id="341" r:id="rId15"/>
    <p:sldId id="345" r:id="rId16"/>
    <p:sldId id="349" r:id="rId17"/>
    <p:sldId id="351" r:id="rId18"/>
    <p:sldId id="348" r:id="rId19"/>
    <p:sldId id="350" r:id="rId20"/>
    <p:sldId id="357" r:id="rId21"/>
    <p:sldId id="353" r:id="rId22"/>
    <p:sldId id="352" r:id="rId23"/>
    <p:sldId id="356" r:id="rId24"/>
    <p:sldId id="297" r:id="rId25"/>
  </p:sldIdLst>
  <p:sldSz cx="12190413" cy="6859588"/>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268"/>
    <a:srgbClr val="0065BF"/>
    <a:srgbClr val="3B7E87"/>
    <a:srgbClr val="E1C138"/>
    <a:srgbClr val="F58C65"/>
    <a:srgbClr val="4F81BD"/>
    <a:srgbClr val="1983B7"/>
    <a:srgbClr val="4FC34E"/>
    <a:srgbClr val="E94E60"/>
    <a:srgbClr val="01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2" autoAdjust="0"/>
    <p:restoredTop sz="95958" autoAdjust="0"/>
  </p:normalViewPr>
  <p:slideViewPr>
    <p:cSldViewPr snapToGrid="0" showGuides="1">
      <p:cViewPr>
        <p:scale>
          <a:sx n="88" d="100"/>
          <a:sy n="88" d="100"/>
        </p:scale>
        <p:origin x="-2520" y="67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2023/4/8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82070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2023/4/8</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4/8/23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08/04/2023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3.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3.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3.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flipH="1">
            <a:off x="551649" y="205427"/>
            <a:ext cx="6859576" cy="6448711"/>
          </a:xfrm>
          <a:prstGeom prst="rect">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rot="5400000" flipH="1">
            <a:off x="1118118" y="-109536"/>
            <a:ext cx="5717952" cy="7078649"/>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5400000" flipH="1">
            <a:off x="5706198" y="3461734"/>
            <a:ext cx="3931729" cy="742391"/>
            <a:chOff x="1885155" y="164403"/>
            <a:chExt cx="6987225" cy="627346"/>
          </a:xfrm>
        </p:grpSpPr>
        <p:sp>
          <p:nvSpPr>
            <p:cNvPr id="5" name="矩形 4"/>
            <p:cNvSpPr/>
            <p:nvPr/>
          </p:nvSpPr>
          <p:spPr>
            <a:xfrm>
              <a:off x="1885155" y="164403"/>
              <a:ext cx="38560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358985" y="196153"/>
              <a:ext cx="342821"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790031" y="165670"/>
              <a:ext cx="35147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229731" y="220249"/>
              <a:ext cx="5642649"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5400000">
            <a:off x="5701670" y="2661400"/>
            <a:ext cx="3931729" cy="713876"/>
            <a:chOff x="1885156" y="164402"/>
            <a:chExt cx="6987225" cy="603250"/>
          </a:xfrm>
        </p:grpSpPr>
        <p:sp>
          <p:nvSpPr>
            <p:cNvPr id="25" name="矩形 24"/>
            <p:cNvSpPr/>
            <p:nvPr/>
          </p:nvSpPr>
          <p:spPr>
            <a:xfrm>
              <a:off x="1885156" y="164402"/>
              <a:ext cx="38560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358985" y="196152"/>
              <a:ext cx="342821"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790028" y="165670"/>
              <a:ext cx="35147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29732" y="183452"/>
              <a:ext cx="5642649"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7397780" y="3095318"/>
            <a:ext cx="4289957" cy="1323439"/>
          </a:xfrm>
          <a:prstGeom prst="rect">
            <a:avLst/>
          </a:prstGeom>
          <a:noFill/>
        </p:spPr>
        <p:txBody>
          <a:bodyPr wrap="none" rtlCol="0">
            <a:spAutoFit/>
          </a:bodyPr>
          <a:lstStyle/>
          <a:p>
            <a:r>
              <a:rPr lang="en-US" sz="8000" spc="300" dirty="0">
                <a:solidFill>
                  <a:schemeClr val="tx2">
                    <a:lumMod val="75000"/>
                  </a:schemeClr>
                </a:solidFill>
                <a:latin typeface="Lato Black" charset="0"/>
                <a:ea typeface="Lato Black" charset="0"/>
                <a:cs typeface="Lato Black" charset="0"/>
              </a:rPr>
              <a:t>STUDIO</a:t>
            </a:r>
            <a:endParaRPr lang="en-US" sz="8000" b="1" spc="300" dirty="0">
              <a:solidFill>
                <a:schemeClr val="tx2">
                  <a:lumMod val="75000"/>
                </a:schemeClr>
              </a:solidFill>
              <a:latin typeface="Lato Black" charset="0"/>
              <a:ea typeface="Lato Black" charset="0"/>
              <a:cs typeface="Lato Black" charset="0"/>
            </a:endParaRPr>
          </a:p>
        </p:txBody>
      </p:sp>
      <p:sp>
        <p:nvSpPr>
          <p:cNvPr id="19" name="TextBox 17"/>
          <p:cNvSpPr txBox="1"/>
          <p:nvPr/>
        </p:nvSpPr>
        <p:spPr>
          <a:xfrm>
            <a:off x="6340519" y="1988720"/>
            <a:ext cx="4597734" cy="1323439"/>
          </a:xfrm>
          <a:prstGeom prst="rect">
            <a:avLst/>
          </a:prstGeom>
          <a:noFill/>
        </p:spPr>
        <p:txBody>
          <a:bodyPr wrap="none" rtlCol="0">
            <a:spAutoFit/>
          </a:bodyPr>
          <a:lstStyle/>
          <a:p>
            <a:r>
              <a:rPr lang="en-US" sz="8000" spc="300" dirty="0">
                <a:solidFill>
                  <a:schemeClr val="bg1">
                    <a:lumMod val="95000"/>
                  </a:schemeClr>
                </a:solidFill>
                <a:latin typeface="Lato Black" charset="0"/>
                <a:ea typeface="Lato Black" charset="0"/>
                <a:cs typeface="Lato Black" charset="0"/>
              </a:rPr>
              <a:t>D</a:t>
            </a:r>
            <a:r>
              <a:rPr lang="en-US" sz="8000" spc="300" dirty="0">
                <a:solidFill>
                  <a:schemeClr val="tx2">
                    <a:lumMod val="75000"/>
                  </a:schemeClr>
                </a:solidFill>
                <a:latin typeface="Lato Black" charset="0"/>
                <a:ea typeface="Lato Black" charset="0"/>
                <a:cs typeface="Lato Black" charset="0"/>
              </a:rPr>
              <a:t>OUBLE</a:t>
            </a:r>
          </a:p>
        </p:txBody>
      </p:sp>
      <p:grpSp>
        <p:nvGrpSpPr>
          <p:cNvPr id="20" name="Group 18"/>
          <p:cNvGrpSpPr/>
          <p:nvPr/>
        </p:nvGrpSpPr>
        <p:grpSpPr>
          <a:xfrm flipV="1">
            <a:off x="7408345" y="4439186"/>
            <a:ext cx="4248850" cy="192325"/>
            <a:chOff x="6927228" y="7552706"/>
            <a:chExt cx="5016271" cy="227062"/>
          </a:xfrm>
          <a:solidFill>
            <a:schemeClr val="tx2">
              <a:lumMod val="75000"/>
            </a:schemeClr>
          </a:solidFill>
        </p:grpSpPr>
        <p:sp>
          <p:nvSpPr>
            <p:cNvPr id="29" name="Oval 19"/>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0" name="Oval 20"/>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1" name="Oval 21"/>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2" name="Oval 22"/>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3" name="Oval 23"/>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4" name="Oval 24"/>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5" name="Oval 25"/>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6" name="Oval 26"/>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7" name="Oval 27"/>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8" name="Oval 29"/>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39" name="Oval 30"/>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0" name="Oval 31"/>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1" name="Oval 32"/>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2" name="Oval 33"/>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3" name="Oval 34"/>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4" name="Oval 35"/>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5" name="Oval 36"/>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6" name="Oval 37"/>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7" name="Oval 38"/>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8" name="Oval 39"/>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49" name="Oval 40"/>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0" name="Oval 41"/>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1" name="Oval 42"/>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2" name="Oval 43"/>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3" name="Oval 44"/>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4" name="Oval 45"/>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5" name="Oval 46"/>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6" name="Oval 47"/>
            <p:cNvSpPr>
              <a:spLocks noChangeAspect="1"/>
            </p:cNvSpPr>
            <p:nvPr/>
          </p:nvSpPr>
          <p:spPr>
            <a:xfrm rot="18861538">
              <a:off x="10155389"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7" name="Oval 48"/>
            <p:cNvSpPr>
              <a:spLocks noChangeAspect="1"/>
            </p:cNvSpPr>
            <p:nvPr/>
          </p:nvSpPr>
          <p:spPr>
            <a:xfrm rot="18861538">
              <a:off x="10370902"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8" name="Oval 49"/>
            <p:cNvSpPr>
              <a:spLocks noChangeAspect="1"/>
            </p:cNvSpPr>
            <p:nvPr/>
          </p:nvSpPr>
          <p:spPr>
            <a:xfrm rot="18861538">
              <a:off x="10586415"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59" name="Oval 50"/>
            <p:cNvSpPr>
              <a:spLocks noChangeAspect="1"/>
            </p:cNvSpPr>
            <p:nvPr/>
          </p:nvSpPr>
          <p:spPr>
            <a:xfrm rot="18861538">
              <a:off x="10801927"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0" name="Oval 51"/>
            <p:cNvSpPr>
              <a:spLocks noChangeAspect="1"/>
            </p:cNvSpPr>
            <p:nvPr/>
          </p:nvSpPr>
          <p:spPr>
            <a:xfrm rot="18861538">
              <a:off x="11017440"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1" name="Oval 52"/>
            <p:cNvSpPr>
              <a:spLocks noChangeAspect="1"/>
            </p:cNvSpPr>
            <p:nvPr/>
          </p:nvSpPr>
          <p:spPr>
            <a:xfrm rot="18861538">
              <a:off x="11232953"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2" name="Oval 53"/>
            <p:cNvSpPr>
              <a:spLocks noChangeAspect="1"/>
            </p:cNvSpPr>
            <p:nvPr/>
          </p:nvSpPr>
          <p:spPr>
            <a:xfrm rot="18861538">
              <a:off x="11448465"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3" name="Oval 54"/>
            <p:cNvSpPr>
              <a:spLocks noChangeAspect="1"/>
            </p:cNvSpPr>
            <p:nvPr/>
          </p:nvSpPr>
          <p:spPr>
            <a:xfrm rot="18861538">
              <a:off x="11663978"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4" name="Oval 55"/>
            <p:cNvSpPr>
              <a:spLocks noChangeAspect="1"/>
            </p:cNvSpPr>
            <p:nvPr/>
          </p:nvSpPr>
          <p:spPr>
            <a:xfrm rot="18861538">
              <a:off x="11879491"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5" name="Oval 56"/>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6" name="Oval 57"/>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7" name="Oval 58"/>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8" name="Oval 59"/>
            <p:cNvSpPr>
              <a:spLocks noChangeAspect="1"/>
            </p:cNvSpPr>
            <p:nvPr/>
          </p:nvSpPr>
          <p:spPr>
            <a:xfrm rot="18861538">
              <a:off x="10155389"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69" name="Oval 60"/>
            <p:cNvSpPr>
              <a:spLocks noChangeAspect="1"/>
            </p:cNvSpPr>
            <p:nvPr/>
          </p:nvSpPr>
          <p:spPr>
            <a:xfrm rot="18861538">
              <a:off x="10370902"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70" name="Oval 61"/>
            <p:cNvSpPr>
              <a:spLocks noChangeAspect="1"/>
            </p:cNvSpPr>
            <p:nvPr/>
          </p:nvSpPr>
          <p:spPr>
            <a:xfrm rot="18861538">
              <a:off x="10586415"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71" name="Oval 62"/>
            <p:cNvSpPr>
              <a:spLocks noChangeAspect="1"/>
            </p:cNvSpPr>
            <p:nvPr/>
          </p:nvSpPr>
          <p:spPr>
            <a:xfrm rot="18861538">
              <a:off x="10801927"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72" name="Oval 63"/>
            <p:cNvSpPr>
              <a:spLocks noChangeAspect="1"/>
            </p:cNvSpPr>
            <p:nvPr/>
          </p:nvSpPr>
          <p:spPr>
            <a:xfrm rot="18861538">
              <a:off x="11017440"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73" name="Oval 64"/>
            <p:cNvSpPr>
              <a:spLocks noChangeAspect="1"/>
            </p:cNvSpPr>
            <p:nvPr/>
          </p:nvSpPr>
          <p:spPr>
            <a:xfrm rot="18861538">
              <a:off x="11232953"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74" name="Oval 65"/>
            <p:cNvSpPr>
              <a:spLocks noChangeAspect="1"/>
            </p:cNvSpPr>
            <p:nvPr/>
          </p:nvSpPr>
          <p:spPr>
            <a:xfrm rot="18861538">
              <a:off x="11448465"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75" name="Oval 66"/>
            <p:cNvSpPr>
              <a:spLocks noChangeAspect="1"/>
            </p:cNvSpPr>
            <p:nvPr/>
          </p:nvSpPr>
          <p:spPr>
            <a:xfrm rot="18861538">
              <a:off x="11663978"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76" name="Oval 67"/>
            <p:cNvSpPr>
              <a:spLocks noChangeAspect="1"/>
            </p:cNvSpPr>
            <p:nvPr/>
          </p:nvSpPr>
          <p:spPr>
            <a:xfrm rot="18861538">
              <a:off x="11879491"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grpSp>
      <p:grpSp>
        <p:nvGrpSpPr>
          <p:cNvPr id="77" name="组合 76"/>
          <p:cNvGrpSpPr/>
          <p:nvPr/>
        </p:nvGrpSpPr>
        <p:grpSpPr>
          <a:xfrm rot="16200000">
            <a:off x="9288983" y="2581286"/>
            <a:ext cx="6878342" cy="1678261"/>
            <a:chOff x="-642802" y="5954997"/>
            <a:chExt cx="13394002" cy="3207983"/>
          </a:xfrm>
        </p:grpSpPr>
        <p:sp>
          <p:nvSpPr>
            <p:cNvPr id="78" name="Hexagon 2"/>
            <p:cNvSpPr/>
            <p:nvPr/>
          </p:nvSpPr>
          <p:spPr>
            <a:xfrm rot="5400000">
              <a:off x="9764458" y="6176237"/>
              <a:ext cx="3207982" cy="27655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79" name="Hexagon 51"/>
            <p:cNvSpPr/>
            <p:nvPr/>
          </p:nvSpPr>
          <p:spPr>
            <a:xfrm rot="5400000">
              <a:off x="6221624" y="6176238"/>
              <a:ext cx="3207982" cy="276550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0" name="Hexagon 52"/>
            <p:cNvSpPr/>
            <p:nvPr/>
          </p:nvSpPr>
          <p:spPr>
            <a:xfrm rot="5400000">
              <a:off x="2678791" y="6176237"/>
              <a:ext cx="3207982" cy="27655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1" name="Hexagon 53"/>
            <p:cNvSpPr/>
            <p:nvPr/>
          </p:nvSpPr>
          <p:spPr>
            <a:xfrm rot="5400000">
              <a:off x="-864042" y="6176237"/>
              <a:ext cx="3207982" cy="276550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grpSp>
      <p:sp>
        <p:nvSpPr>
          <p:cNvPr id="2" name="TextBox 1">
            <a:extLst>
              <a:ext uri="{FF2B5EF4-FFF2-40B4-BE49-F238E27FC236}">
                <a16:creationId xmlns:a16="http://schemas.microsoft.com/office/drawing/2014/main" id="{2512155B-CE99-7FF5-B120-2177BEFFAA57}"/>
              </a:ext>
            </a:extLst>
          </p:cNvPr>
          <p:cNvSpPr txBox="1"/>
          <p:nvPr/>
        </p:nvSpPr>
        <p:spPr>
          <a:xfrm>
            <a:off x="7660914" y="5047363"/>
            <a:ext cx="4459619" cy="523220"/>
          </a:xfrm>
          <a:prstGeom prst="rect">
            <a:avLst/>
          </a:prstGeom>
          <a:noFill/>
        </p:spPr>
        <p:txBody>
          <a:bodyPr wrap="none" rtlCol="0">
            <a:spAutoFit/>
          </a:bodyPr>
          <a:lstStyle/>
          <a:p>
            <a:r>
              <a:rPr lang="en-VN" sz="2800" dirty="0"/>
              <a:t>CORPORATE STRATEGIC PLAN</a:t>
            </a:r>
          </a:p>
        </p:txBody>
      </p:sp>
    </p:spTree>
    <p:extLst>
      <p:ext uri="{BB962C8B-B14F-4D97-AF65-F5344CB8AC3E}">
        <p14:creationId xmlns:p14="http://schemas.microsoft.com/office/powerpoint/2010/main" val="2240909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750"/>
                                        <p:tgtEl>
                                          <p:spTgt spid="17"/>
                                        </p:tgtEl>
                                      </p:cBhvr>
                                    </p:animEffect>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750"/>
                                        <p:tgtEl>
                                          <p:spTgt spid="20"/>
                                        </p:tgtEl>
                                      </p:cBhvr>
                                    </p:animEffect>
                                    <p:anim calcmode="lin" valueType="num">
                                      <p:cBhvr>
                                        <p:cTn id="15" dur="750" fill="hold"/>
                                        <p:tgtEl>
                                          <p:spTgt spid="20"/>
                                        </p:tgtEl>
                                        <p:attrNameLst>
                                          <p:attrName>ppt_x</p:attrName>
                                        </p:attrNameLst>
                                      </p:cBhvr>
                                      <p:tavLst>
                                        <p:tav tm="0">
                                          <p:val>
                                            <p:strVal val="#ppt_x"/>
                                          </p:val>
                                        </p:tav>
                                        <p:tav tm="100000">
                                          <p:val>
                                            <p:strVal val="#ppt_x"/>
                                          </p:val>
                                        </p:tav>
                                      </p:tavLst>
                                    </p:anim>
                                    <p:anim calcmode="lin" valueType="num">
                                      <p:cBhvr>
                                        <p:cTn id="16" dur="750" fill="hold"/>
                                        <p:tgtEl>
                                          <p:spTgt spid="20"/>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0-#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p:nvPr/>
        </p:nvSpPr>
        <p:spPr>
          <a:xfrm>
            <a:off x="4838699" y="1588"/>
            <a:ext cx="7350125"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7"/>
          <p:cNvSpPr/>
          <p:nvPr/>
        </p:nvSpPr>
        <p:spPr>
          <a:xfrm>
            <a:off x="4838699" y="0"/>
            <a:ext cx="7350125" cy="6858000"/>
          </a:xfrm>
          <a:prstGeom prst="rect">
            <a:avLst/>
          </a:prstGeom>
          <a:solidFill>
            <a:schemeClr val="accent1">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4"/>
          <p:cNvSpPr>
            <a:spLocks/>
          </p:cNvSpPr>
          <p:nvPr/>
        </p:nvSpPr>
        <p:spPr bwMode="auto">
          <a:xfrm>
            <a:off x="8149365" y="2616994"/>
            <a:ext cx="1274388" cy="1586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t" anchorCtr="0">
            <a:spAutoFit/>
          </a:bodyPr>
          <a:lstStyle/>
          <a:p>
            <a:pPr defTabSz="2286000">
              <a:lnSpc>
                <a:spcPts val="3100"/>
              </a:lnSpc>
            </a:pPr>
            <a:r>
              <a:rPr lang="en-US" sz="2500" b="1" spc="250" dirty="0">
                <a:solidFill>
                  <a:schemeClr val="bg1"/>
                </a:solidFill>
                <a:latin typeface="Poppins" charset="0"/>
                <a:ea typeface="Poppins" charset="0"/>
                <a:cs typeface="Poppins" charset="0"/>
                <a:sym typeface="Bebas Neue" charset="0"/>
              </a:rPr>
              <a:t>ALL</a:t>
            </a:r>
          </a:p>
          <a:p>
            <a:pPr defTabSz="2286000">
              <a:lnSpc>
                <a:spcPts val="3100"/>
              </a:lnSpc>
            </a:pPr>
            <a:r>
              <a:rPr lang="en-US" sz="2500" b="1" spc="250" dirty="0">
                <a:solidFill>
                  <a:schemeClr val="bg1"/>
                </a:solidFill>
                <a:latin typeface="Poppins" charset="0"/>
                <a:ea typeface="Poppins" charset="0"/>
                <a:cs typeface="Poppins" charset="0"/>
                <a:sym typeface="Bebas Neue" charset="0"/>
              </a:rPr>
              <a:t>ABOUT</a:t>
            </a:r>
          </a:p>
          <a:p>
            <a:pPr defTabSz="2286000">
              <a:lnSpc>
                <a:spcPts val="3100"/>
              </a:lnSpc>
            </a:pPr>
            <a:r>
              <a:rPr lang="en-US" sz="2500" b="1" spc="250" dirty="0">
                <a:solidFill>
                  <a:schemeClr val="bg1"/>
                </a:solidFill>
                <a:latin typeface="Poppins" charset="0"/>
                <a:ea typeface="Poppins" charset="0"/>
                <a:cs typeface="Poppins" charset="0"/>
                <a:sym typeface="Bebas Neue" charset="0"/>
              </a:rPr>
              <a:t>OUR</a:t>
            </a:r>
          </a:p>
          <a:p>
            <a:pPr defTabSz="2286000">
              <a:lnSpc>
                <a:spcPts val="3100"/>
              </a:lnSpc>
            </a:pPr>
            <a:r>
              <a:rPr lang="en-US" sz="2500" b="1" spc="250" dirty="0">
                <a:solidFill>
                  <a:schemeClr val="bg1"/>
                </a:solidFill>
                <a:latin typeface="Poppins" charset="0"/>
                <a:ea typeface="Poppins" charset="0"/>
                <a:cs typeface="Poppins" charset="0"/>
                <a:sym typeface="Bebas Neue" charset="0"/>
              </a:rPr>
              <a:t>GOALS</a:t>
            </a:r>
          </a:p>
        </p:txBody>
      </p:sp>
      <p:cxnSp>
        <p:nvCxnSpPr>
          <p:cNvPr id="8" name="Straight Connector 8"/>
          <p:cNvCxnSpPr/>
          <p:nvPr/>
        </p:nvCxnSpPr>
        <p:spPr>
          <a:xfrm>
            <a:off x="8160516" y="4345673"/>
            <a:ext cx="13994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a:off x="8160516" y="2394210"/>
            <a:ext cx="13994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8138214" y="1926004"/>
            <a:ext cx="1356462" cy="239553"/>
          </a:xfrm>
          <a:prstGeom prst="rect">
            <a:avLst/>
          </a:prstGeom>
          <a:noFill/>
        </p:spPr>
        <p:txBody>
          <a:bodyPr wrap="none" rtlCol="0" anchor="t" anchorCtr="1">
            <a:spAutoFit/>
          </a:bodyPr>
          <a:lstStyle/>
          <a:p>
            <a:pPr>
              <a:lnSpc>
                <a:spcPts val="1340"/>
              </a:lnSpc>
            </a:pPr>
            <a:r>
              <a:rPr lang="en-US" sz="700" b="1" spc="300" dirty="0">
                <a:solidFill>
                  <a:schemeClr val="bg1"/>
                </a:solidFill>
                <a:latin typeface="Montserrat" charset="0"/>
                <a:ea typeface="Montserrat" charset="0"/>
                <a:cs typeface="Montserrat" charset="0"/>
              </a:rPr>
              <a:t>Double Studio</a:t>
            </a:r>
          </a:p>
        </p:txBody>
      </p:sp>
      <p:sp>
        <p:nvSpPr>
          <p:cNvPr id="17" name="TextBox 43"/>
          <p:cNvSpPr txBox="1"/>
          <p:nvPr/>
        </p:nvSpPr>
        <p:spPr>
          <a:xfrm>
            <a:off x="1417510" y="831215"/>
            <a:ext cx="3037883" cy="369332"/>
          </a:xfrm>
          <a:prstGeom prst="rect">
            <a:avLst/>
          </a:prstGeom>
          <a:noFill/>
        </p:spPr>
        <p:txBody>
          <a:bodyPr wrap="none" rtlCol="0" anchor="ctr" anchorCtr="0">
            <a:spAutoFit/>
          </a:bodyPr>
          <a:lstStyle/>
          <a:p>
            <a:r>
              <a:rPr lang="en-US" dirty="0"/>
              <a:t>Expand into emerging markets</a:t>
            </a:r>
            <a:endParaRPr lang="en-US" sz="1100" b="1" dirty="0">
              <a:solidFill>
                <a:schemeClr val="tx2">
                  <a:lumMod val="75000"/>
                </a:schemeClr>
              </a:solidFill>
              <a:latin typeface="Lato" charset="0"/>
              <a:ea typeface="Lato" charset="0"/>
              <a:cs typeface="Lato" charset="0"/>
            </a:endParaRPr>
          </a:p>
        </p:txBody>
      </p:sp>
      <p:sp>
        <p:nvSpPr>
          <p:cNvPr id="19" name="TextBox 50"/>
          <p:cNvSpPr txBox="1"/>
          <p:nvPr/>
        </p:nvSpPr>
        <p:spPr>
          <a:xfrm>
            <a:off x="1382820" y="3523015"/>
            <a:ext cx="3170330" cy="646331"/>
          </a:xfrm>
          <a:prstGeom prst="rect">
            <a:avLst/>
          </a:prstGeom>
          <a:noFill/>
        </p:spPr>
        <p:txBody>
          <a:bodyPr wrap="square" rtlCol="0" anchor="ctr" anchorCtr="0">
            <a:spAutoFit/>
          </a:bodyPr>
          <a:lstStyle/>
          <a:p>
            <a:r>
              <a:rPr lang="en-US" dirty="0"/>
              <a:t>Foster a culture of creativity and innovation</a:t>
            </a:r>
            <a:endParaRPr lang="en-US" sz="1100" b="1" dirty="0">
              <a:solidFill>
                <a:schemeClr val="tx2">
                  <a:lumMod val="75000"/>
                </a:schemeClr>
              </a:solidFill>
              <a:latin typeface="Lato" charset="0"/>
              <a:ea typeface="Lato" charset="0"/>
              <a:cs typeface="Lato" charset="0"/>
            </a:endParaRPr>
          </a:p>
        </p:txBody>
      </p:sp>
      <p:sp>
        <p:nvSpPr>
          <p:cNvPr id="20" name="Oval 54"/>
          <p:cNvSpPr>
            <a:spLocks noChangeAspect="1"/>
          </p:cNvSpPr>
          <p:nvPr/>
        </p:nvSpPr>
        <p:spPr>
          <a:xfrm>
            <a:off x="640123" y="3559027"/>
            <a:ext cx="513547" cy="513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charset="0"/>
            </a:endParaRPr>
          </a:p>
        </p:txBody>
      </p:sp>
      <p:sp>
        <p:nvSpPr>
          <p:cNvPr id="22" name="Oval 61"/>
          <p:cNvSpPr>
            <a:spLocks noChangeAspect="1"/>
          </p:cNvSpPr>
          <p:nvPr/>
        </p:nvSpPr>
        <p:spPr>
          <a:xfrm>
            <a:off x="677620" y="849814"/>
            <a:ext cx="513547" cy="513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charset="0"/>
            </a:endParaRPr>
          </a:p>
        </p:txBody>
      </p:sp>
      <p:sp>
        <p:nvSpPr>
          <p:cNvPr id="23" name="Shape 2645"/>
          <p:cNvSpPr/>
          <p:nvPr/>
        </p:nvSpPr>
        <p:spPr>
          <a:xfrm>
            <a:off x="786888" y="101283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24" name="Shape 2687"/>
          <p:cNvSpPr/>
          <p:nvPr/>
        </p:nvSpPr>
        <p:spPr>
          <a:xfrm>
            <a:off x="974149" y="29838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25" name="Shape 2783"/>
          <p:cNvSpPr/>
          <p:nvPr/>
        </p:nvSpPr>
        <p:spPr>
          <a:xfrm>
            <a:off x="757232" y="3720901"/>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26" name="Shape 2547"/>
          <p:cNvSpPr/>
          <p:nvPr/>
        </p:nvSpPr>
        <p:spPr>
          <a:xfrm>
            <a:off x="974148" y="547063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28" name="TextBox 27">
            <a:extLst>
              <a:ext uri="{FF2B5EF4-FFF2-40B4-BE49-F238E27FC236}">
                <a16:creationId xmlns:a16="http://schemas.microsoft.com/office/drawing/2014/main" id="{4FB71C9D-6493-FFC8-EA0F-F45A16C5433C}"/>
              </a:ext>
            </a:extLst>
          </p:cNvPr>
          <p:cNvSpPr txBox="1"/>
          <p:nvPr/>
        </p:nvSpPr>
        <p:spPr>
          <a:xfrm>
            <a:off x="1382820" y="1317753"/>
            <a:ext cx="3413876" cy="2062103"/>
          </a:xfrm>
          <a:prstGeom prst="rect">
            <a:avLst/>
          </a:prstGeom>
          <a:noFill/>
        </p:spPr>
        <p:txBody>
          <a:bodyPr wrap="square" rtlCol="0">
            <a:spAutoFit/>
          </a:bodyPr>
          <a:lstStyle/>
          <a:p>
            <a:r>
              <a:rPr lang="en-US" sz="1600" b="0" i="0" dirty="0">
                <a:solidFill>
                  <a:srgbClr val="374151"/>
                </a:solidFill>
                <a:effectLst/>
                <a:latin typeface="Söhne"/>
              </a:rPr>
              <a:t>We will explore opportunities to expand our reach into emerging markets in Asia and other regions where there is a growing appetite for gaming content. We will adapt our games to suit local preferences and culture while maintaining our core creative vision.</a:t>
            </a:r>
            <a:endParaRPr lang="en-VN" sz="1600" dirty="0"/>
          </a:p>
        </p:txBody>
      </p:sp>
      <p:sp>
        <p:nvSpPr>
          <p:cNvPr id="29" name="TextBox 28">
            <a:extLst>
              <a:ext uri="{FF2B5EF4-FFF2-40B4-BE49-F238E27FC236}">
                <a16:creationId xmlns:a16="http://schemas.microsoft.com/office/drawing/2014/main" id="{9C734770-CA13-49BB-2900-215C175BE69A}"/>
              </a:ext>
            </a:extLst>
          </p:cNvPr>
          <p:cNvSpPr txBox="1"/>
          <p:nvPr/>
        </p:nvSpPr>
        <p:spPr>
          <a:xfrm>
            <a:off x="1375673" y="4312505"/>
            <a:ext cx="3525335" cy="2062103"/>
          </a:xfrm>
          <a:prstGeom prst="rect">
            <a:avLst/>
          </a:prstGeom>
          <a:noFill/>
        </p:spPr>
        <p:txBody>
          <a:bodyPr wrap="square" rtlCol="0">
            <a:spAutoFit/>
          </a:bodyPr>
          <a:lstStyle/>
          <a:p>
            <a:r>
              <a:rPr lang="en-US" sz="1600" b="0" i="0" dirty="0">
                <a:solidFill>
                  <a:srgbClr val="374151"/>
                </a:solidFill>
                <a:effectLst/>
                <a:latin typeface="Söhne"/>
              </a:rPr>
              <a:t>We will continue to foster a culture of creativity and innovation within our studio by empowering our team members to take risks and pursue their own ideas. We will encourage cross-functional collaboration and provide opportunities for professional growth and development.</a:t>
            </a:r>
            <a:endParaRPr lang="en-VN" sz="1600" dirty="0"/>
          </a:p>
        </p:txBody>
      </p:sp>
    </p:spTree>
    <p:extLst>
      <p:ext uri="{BB962C8B-B14F-4D97-AF65-F5344CB8AC3E}">
        <p14:creationId xmlns:p14="http://schemas.microsoft.com/office/powerpoint/2010/main" val="1477903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7" grpId="0"/>
      <p:bldP spid="10" grpId="0"/>
      <p:bldP spid="17" grpId="0"/>
      <p:bldP spid="19" grpId="0"/>
      <p:bldP spid="20"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678794" y="2430258"/>
            <a:ext cx="4621015" cy="1604917"/>
            <a:chOff x="873078" y="2473800"/>
            <a:chExt cx="4621015" cy="1604917"/>
          </a:xfrm>
        </p:grpSpPr>
        <p:sp>
          <p:nvSpPr>
            <p:cNvPr id="48" name="文本框 2"/>
            <p:cNvSpPr txBox="1"/>
            <p:nvPr/>
          </p:nvSpPr>
          <p:spPr>
            <a:xfrm>
              <a:off x="885778" y="2473800"/>
              <a:ext cx="1368300" cy="523220"/>
            </a:xfrm>
            <a:prstGeom prst="rect">
              <a:avLst/>
            </a:prstGeom>
            <a:solidFill>
              <a:schemeClr val="accent1"/>
            </a:solidFill>
            <a:ln w="19050">
              <a:noFill/>
            </a:ln>
            <a:effectLst/>
          </p:spPr>
          <p:txBody>
            <a:bodyPr wrap="square" rtlCol="0">
              <a:spAutoFit/>
            </a:bodyPr>
            <a:lstStyle/>
            <a:p>
              <a:pPr algn="ct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50" name="文本框 12"/>
            <p:cNvSpPr txBox="1"/>
            <p:nvPr/>
          </p:nvSpPr>
          <p:spPr>
            <a:xfrm>
              <a:off x="1110264" y="3157059"/>
              <a:ext cx="4383829" cy="830997"/>
            </a:xfrm>
            <a:prstGeom prst="rect">
              <a:avLst/>
            </a:prstGeom>
            <a:noFill/>
          </p:spPr>
          <p:txBody>
            <a:bodyPr wrap="none" rtlCol="0">
              <a:spAutoFit/>
            </a:bodyPr>
            <a:lstStyle/>
            <a:p>
              <a:pPr algn="ctr"/>
              <a:r>
                <a:rPr lang="en-US" altLang="zh-CN" sz="4800" dirty="0">
                  <a:solidFill>
                    <a:schemeClr val="tx2">
                      <a:lumMod val="50000"/>
                    </a:schemeClr>
                  </a:solidFill>
                  <a:latin typeface="微软雅黑" pitchFamily="34" charset="-122"/>
                  <a:ea typeface="微软雅黑" pitchFamily="34" charset="-122"/>
                  <a:cs typeface="Microsoft JhengHei Light" panose="020B0304030504040204" pitchFamily="34" charset="-122"/>
                </a:rPr>
                <a:t>ACTION PLAN</a:t>
              </a:r>
              <a:endParaRPr lang="zh-CN" altLang="en-US" sz="4800" b="1" dirty="0">
                <a:solidFill>
                  <a:schemeClr val="tx2">
                    <a:lumMod val="50000"/>
                  </a:schemeClr>
                </a:solidFill>
                <a:latin typeface="微软雅黑" pitchFamily="34" charset="-122"/>
                <a:ea typeface="微软雅黑" pitchFamily="34" charset="-122"/>
                <a:cs typeface="Microsoft JhengHei Light" panose="020B0304030504040204" pitchFamily="34" charset="-122"/>
              </a:endParaRPr>
            </a:p>
          </p:txBody>
        </p:sp>
        <p:sp>
          <p:nvSpPr>
            <p:cNvPr id="51" name="矩形 50"/>
            <p:cNvSpPr/>
            <p:nvPr/>
          </p:nvSpPr>
          <p:spPr>
            <a:xfrm>
              <a:off x="873078" y="40607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矩形 19"/>
          <p:cNvSpPr/>
          <p:nvPr/>
        </p:nvSpPr>
        <p:spPr>
          <a:xfrm>
            <a:off x="1043928" y="1700037"/>
            <a:ext cx="5208158" cy="446040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rot="5400000">
            <a:off x="1209320" y="357887"/>
            <a:ext cx="4177333" cy="5110638"/>
            <a:chOff x="1014410" y="146868"/>
            <a:chExt cx="10161590" cy="6267450"/>
          </a:xfrm>
        </p:grpSpPr>
        <p:sp>
          <p:nvSpPr>
            <p:cNvPr id="22" name="矩形 21"/>
            <p:cNvSpPr/>
            <p:nvPr/>
          </p:nvSpPr>
          <p:spPr>
            <a:xfrm>
              <a:off x="1014410" y="432618"/>
              <a:ext cx="10161590" cy="5981700"/>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880882" y="146868"/>
              <a:ext cx="1260624" cy="603248"/>
              <a:chOff x="1880882" y="323850"/>
              <a:chExt cx="1260624" cy="603248"/>
            </a:xfrm>
          </p:grpSpPr>
          <p:sp>
            <p:nvSpPr>
              <p:cNvPr id="24" name="矩形 23"/>
              <p:cNvSpPr/>
              <p:nvPr/>
            </p:nvSpPr>
            <p:spPr>
              <a:xfrm>
                <a:off x="1880882" y="323850"/>
                <a:ext cx="31306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50699" y="355598"/>
                <a:ext cx="27831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90032" y="325120"/>
                <a:ext cx="35147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400969" y="865031"/>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b="1" dirty="0">
                <a:solidFill>
                  <a:schemeClr val="tx2">
                    <a:lumMod val="75000"/>
                  </a:schemeClr>
                </a:solidFill>
                <a:latin typeface="微软雅黑" pitchFamily="34" charset="-122"/>
                <a:ea typeface="微软雅黑" pitchFamily="34" charset="-122"/>
              </a:rPr>
              <a:t>FOUR</a:t>
            </a:r>
            <a:endParaRPr lang="zh-CN" altLang="en-US" sz="1100" b="1" dirty="0">
              <a:solidFill>
                <a:schemeClr val="tx2">
                  <a:lumMod val="75000"/>
                </a:schemeClr>
              </a:solidFill>
              <a:latin typeface="微软雅黑" pitchFamily="34" charset="-122"/>
              <a:ea typeface="微软雅黑" pitchFamily="34" charset="-122"/>
            </a:endParaRPr>
          </a:p>
        </p:txBody>
      </p:sp>
      <p:grpSp>
        <p:nvGrpSpPr>
          <p:cNvPr id="28" name="组合 27"/>
          <p:cNvGrpSpPr/>
          <p:nvPr/>
        </p:nvGrpSpPr>
        <p:grpSpPr>
          <a:xfrm>
            <a:off x="0" y="6442565"/>
            <a:ext cx="12190413" cy="2422802"/>
            <a:chOff x="-642802" y="5954997"/>
            <a:chExt cx="13394002" cy="3207983"/>
          </a:xfrm>
        </p:grpSpPr>
        <p:sp>
          <p:nvSpPr>
            <p:cNvPr id="29" name="Hexagon 2"/>
            <p:cNvSpPr/>
            <p:nvPr/>
          </p:nvSpPr>
          <p:spPr>
            <a:xfrm rot="5400000">
              <a:off x="9764458" y="6176237"/>
              <a:ext cx="3207982" cy="27655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0" name="Hexagon 51"/>
            <p:cNvSpPr/>
            <p:nvPr/>
          </p:nvSpPr>
          <p:spPr>
            <a:xfrm rot="5400000">
              <a:off x="6221624" y="6176238"/>
              <a:ext cx="3207982" cy="276550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1" name="Hexagon 52"/>
            <p:cNvSpPr/>
            <p:nvPr/>
          </p:nvSpPr>
          <p:spPr>
            <a:xfrm rot="5400000">
              <a:off x="2678791" y="6176237"/>
              <a:ext cx="3207982" cy="27655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2" name="Hexagon 53"/>
            <p:cNvSpPr/>
            <p:nvPr/>
          </p:nvSpPr>
          <p:spPr>
            <a:xfrm rot="5400000">
              <a:off x="-864042" y="6176237"/>
              <a:ext cx="3207982" cy="276550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grpSp>
      <p:pic>
        <p:nvPicPr>
          <p:cNvPr id="3" name="Graphic 2" descr="Owl">
            <a:extLst>
              <a:ext uri="{FF2B5EF4-FFF2-40B4-BE49-F238E27FC236}">
                <a16:creationId xmlns:a16="http://schemas.microsoft.com/office/drawing/2014/main" id="{00D779AC-CBB8-55C3-2684-B4599B0DD6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7528" y="2119098"/>
            <a:ext cx="914400" cy="914400"/>
          </a:xfrm>
          <a:prstGeom prst="rect">
            <a:avLst/>
          </a:prstGeom>
        </p:spPr>
      </p:pic>
    </p:spTree>
    <p:extLst>
      <p:ext uri="{BB962C8B-B14F-4D97-AF65-F5344CB8AC3E}">
        <p14:creationId xmlns:p14="http://schemas.microsoft.com/office/powerpoint/2010/main" val="308267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1750"/>
                                        <p:tgtEl>
                                          <p:spTgt spid="21"/>
                                        </p:tgtEl>
                                      </p:cBhvr>
                                    </p:animEffect>
                                  </p:childTnLst>
                                </p:cTn>
                              </p:par>
                            </p:childTnLst>
                          </p:cTn>
                        </p:par>
                        <p:par>
                          <p:cTn id="13" fill="hold">
                            <p:stCondLst>
                              <p:cond delay="175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750"/>
                                        <p:tgtEl>
                                          <p:spTgt spid="47"/>
                                        </p:tgtEl>
                                      </p:cBhvr>
                                    </p:animEffect>
                                  </p:childTnLst>
                                </p:cTn>
                              </p:par>
                            </p:childTnLst>
                          </p:cTn>
                        </p:par>
                        <p:par>
                          <p:cTn id="23" fill="hold">
                            <p:stCondLst>
                              <p:cond delay="3250"/>
                            </p:stCondLst>
                            <p:childTnLst>
                              <p:par>
                                <p:cTn id="24" presetID="2" presetClass="entr" presetSubtype="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3"/>
          <p:cNvSpPr/>
          <p:nvPr/>
        </p:nvSpPr>
        <p:spPr>
          <a:xfrm>
            <a:off x="0" y="812798"/>
            <a:ext cx="3044824" cy="2819401"/>
          </a:xfrm>
          <a:prstGeom prst="rect">
            <a:avLst/>
          </a:prstGeom>
          <a:blipFill dpi="0" rotWithShape="1">
            <a:blip r:embed="rId2"/>
            <a:srcRect/>
            <a:tile tx="0" ty="0" sx="38000" sy="3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7" name="Rectangle 13"/>
          <p:cNvSpPr/>
          <p:nvPr/>
        </p:nvSpPr>
        <p:spPr>
          <a:xfrm>
            <a:off x="3044012" y="812797"/>
            <a:ext cx="3044012" cy="281940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8" name="Rectangle 13"/>
          <p:cNvSpPr/>
          <p:nvPr/>
        </p:nvSpPr>
        <p:spPr>
          <a:xfrm>
            <a:off x="6087870" y="812797"/>
            <a:ext cx="3044012" cy="2819401"/>
          </a:xfrm>
          <a:prstGeom prst="rect">
            <a:avLst/>
          </a:prstGeom>
          <a:blipFill dpi="0" rotWithShape="1">
            <a:blip r:embed="rId4"/>
            <a:srcRect/>
            <a:tile tx="0" ty="0" sx="38000" sy="3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9" name="Rectangle 13"/>
          <p:cNvSpPr/>
          <p:nvPr/>
        </p:nvSpPr>
        <p:spPr>
          <a:xfrm>
            <a:off x="9130915" y="812797"/>
            <a:ext cx="3059497" cy="2819401"/>
          </a:xfrm>
          <a:prstGeom prst="rect">
            <a:avLst/>
          </a:prstGeom>
          <a:blipFill dpi="0" rotWithShape="1">
            <a:blip r:embed="rId5"/>
            <a:srcRect/>
            <a:tile tx="0" ty="0" sx="38000" sy="3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grpSp>
        <p:nvGrpSpPr>
          <p:cNvPr id="22" name="组合 21"/>
          <p:cNvGrpSpPr/>
          <p:nvPr/>
        </p:nvGrpSpPr>
        <p:grpSpPr>
          <a:xfrm>
            <a:off x="383213" y="4115244"/>
            <a:ext cx="11391049" cy="1728808"/>
            <a:chOff x="1063859" y="3830126"/>
            <a:chExt cx="9231406" cy="1401041"/>
          </a:xfrm>
        </p:grpSpPr>
        <p:sp>
          <p:nvSpPr>
            <p:cNvPr id="2" name="Subtitle 2"/>
            <p:cNvSpPr txBox="1">
              <a:spLocks/>
            </p:cNvSpPr>
            <p:nvPr/>
          </p:nvSpPr>
          <p:spPr>
            <a:xfrm>
              <a:off x="3470644" y="4591805"/>
              <a:ext cx="2122283" cy="504257"/>
            </a:xfrm>
            <a:prstGeom prst="rect">
              <a:avLst/>
            </a:prstGeom>
          </p:spPr>
          <p:txBody>
            <a:bodyPr vert="horz" wrap="square" lIns="108717" tIns="54358" rIns="108717" bIns="5435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en-US" sz="1600" b="0" i="0" dirty="0">
                  <a:solidFill>
                    <a:srgbClr val="374151"/>
                  </a:solidFill>
                  <a:effectLst/>
                  <a:latin typeface="Söhne"/>
                </a:rPr>
                <a:t>Hire additional developers and artists as needed to support game development.</a:t>
              </a:r>
              <a:endParaRPr lang="en-US" sz="1600" dirty="0">
                <a:solidFill>
                  <a:schemeClr val="bg1">
                    <a:lumMod val="50000"/>
                  </a:schemeClr>
                </a:solidFill>
                <a:latin typeface="Source Sans Pro" charset="0"/>
                <a:ea typeface="Source Sans Pro" charset="0"/>
                <a:cs typeface="Source Sans Pro" charset="0"/>
              </a:endParaRPr>
            </a:p>
          </p:txBody>
        </p:sp>
        <p:sp>
          <p:nvSpPr>
            <p:cNvPr id="4" name="Oval 10"/>
            <p:cNvSpPr/>
            <p:nvPr/>
          </p:nvSpPr>
          <p:spPr>
            <a:xfrm>
              <a:off x="4290310" y="3830126"/>
              <a:ext cx="560998" cy="560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Subtitle 2"/>
            <p:cNvSpPr txBox="1">
              <a:spLocks/>
            </p:cNvSpPr>
            <p:nvPr/>
          </p:nvSpPr>
          <p:spPr>
            <a:xfrm>
              <a:off x="8172982" y="4610805"/>
              <a:ext cx="2122283" cy="504257"/>
            </a:xfrm>
            <a:prstGeom prst="rect">
              <a:avLst/>
            </a:prstGeom>
          </p:spPr>
          <p:txBody>
            <a:bodyPr vert="horz" wrap="square" lIns="108717" tIns="54358" rIns="108717" bIns="5435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en-US" sz="1600" b="0" i="0" dirty="0">
                  <a:solidFill>
                    <a:srgbClr val="374151"/>
                  </a:solidFill>
                  <a:effectLst/>
                  <a:latin typeface="Söhne"/>
                </a:rPr>
                <a:t>Set milestones for game development and testing to ensure timely release.</a:t>
              </a:r>
              <a:endParaRPr lang="en-US" sz="1600" dirty="0">
                <a:solidFill>
                  <a:schemeClr val="bg1">
                    <a:lumMod val="50000"/>
                  </a:schemeClr>
                </a:solidFill>
                <a:latin typeface="Source Sans Pro" charset="0"/>
                <a:ea typeface="Source Sans Pro" charset="0"/>
                <a:cs typeface="Source Sans Pro" charset="0"/>
              </a:endParaRPr>
            </a:p>
          </p:txBody>
        </p:sp>
        <p:sp>
          <p:nvSpPr>
            <p:cNvPr id="7" name="Oval 13"/>
            <p:cNvSpPr/>
            <p:nvPr/>
          </p:nvSpPr>
          <p:spPr>
            <a:xfrm>
              <a:off x="8968677" y="3830126"/>
              <a:ext cx="560998" cy="5609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ubtitle 2"/>
            <p:cNvSpPr txBox="1">
              <a:spLocks/>
            </p:cNvSpPr>
            <p:nvPr/>
          </p:nvSpPr>
          <p:spPr>
            <a:xfrm>
              <a:off x="1063859" y="4591805"/>
              <a:ext cx="2122283" cy="639362"/>
            </a:xfrm>
            <a:prstGeom prst="rect">
              <a:avLst/>
            </a:prstGeom>
          </p:spPr>
          <p:txBody>
            <a:bodyPr vert="horz" wrap="square" lIns="108717" tIns="54358" rIns="108717" bIns="5435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en-US" sz="1600" b="0" i="0" dirty="0">
                  <a:solidFill>
                    <a:srgbClr val="374151"/>
                  </a:solidFill>
                  <a:effectLst/>
                  <a:latin typeface="Söhne"/>
                </a:rPr>
                <a:t>Conduct market research to identify trends and preferences among target audiences.</a:t>
              </a:r>
              <a:endParaRPr lang="en-US" sz="1600" dirty="0">
                <a:solidFill>
                  <a:schemeClr val="bg1">
                    <a:lumMod val="50000"/>
                  </a:schemeClr>
                </a:solidFill>
                <a:latin typeface="Source Sans Pro" charset="0"/>
                <a:ea typeface="Source Sans Pro" charset="0"/>
                <a:cs typeface="Source Sans Pro" charset="0"/>
              </a:endParaRPr>
            </a:p>
          </p:txBody>
        </p:sp>
        <p:sp>
          <p:nvSpPr>
            <p:cNvPr id="10" name="Oval 16"/>
            <p:cNvSpPr/>
            <p:nvPr/>
          </p:nvSpPr>
          <p:spPr>
            <a:xfrm>
              <a:off x="1844502" y="3830126"/>
              <a:ext cx="560998" cy="560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Shape 2579"/>
            <p:cNvSpPr/>
            <p:nvPr/>
          </p:nvSpPr>
          <p:spPr>
            <a:xfrm>
              <a:off x="1996616" y="3963888"/>
              <a:ext cx="279255" cy="2792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0" tIns="19040" rIns="19040" bIns="19040"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9"/>
            </a:p>
          </p:txBody>
        </p:sp>
        <p:sp>
          <p:nvSpPr>
            <p:cNvPr id="12" name="Shape 2629"/>
            <p:cNvSpPr/>
            <p:nvPr/>
          </p:nvSpPr>
          <p:spPr>
            <a:xfrm>
              <a:off x="4431143" y="3973450"/>
              <a:ext cx="279332" cy="2792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0" tIns="19040" rIns="19040" bIns="19040"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9"/>
            </a:p>
          </p:txBody>
        </p:sp>
        <p:sp>
          <p:nvSpPr>
            <p:cNvPr id="13" name="Subtitle 2"/>
            <p:cNvSpPr txBox="1">
              <a:spLocks/>
            </p:cNvSpPr>
            <p:nvPr/>
          </p:nvSpPr>
          <p:spPr>
            <a:xfrm>
              <a:off x="5877429" y="4608728"/>
              <a:ext cx="2122283" cy="504257"/>
            </a:xfrm>
            <a:prstGeom prst="rect">
              <a:avLst/>
            </a:prstGeom>
          </p:spPr>
          <p:txBody>
            <a:bodyPr vert="horz" wrap="square" lIns="108717" tIns="54358" rIns="108717" bIns="5435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en-US" sz="1600" b="0" i="0" dirty="0">
                  <a:solidFill>
                    <a:srgbClr val="374151"/>
                  </a:solidFill>
                  <a:effectLst/>
                  <a:latin typeface="Söhne"/>
                </a:rPr>
                <a:t>Allocate budget for user acquisition and advertising campaigns.</a:t>
              </a:r>
              <a:endParaRPr lang="en-US" sz="1600" dirty="0">
                <a:solidFill>
                  <a:schemeClr val="bg1">
                    <a:lumMod val="50000"/>
                  </a:schemeClr>
                </a:solidFill>
                <a:latin typeface="Source Sans Pro" charset="0"/>
                <a:ea typeface="Source Sans Pro" charset="0"/>
                <a:cs typeface="Source Sans Pro" charset="0"/>
              </a:endParaRPr>
            </a:p>
          </p:txBody>
        </p:sp>
        <p:sp>
          <p:nvSpPr>
            <p:cNvPr id="15" name="Oval 22"/>
            <p:cNvSpPr/>
            <p:nvPr/>
          </p:nvSpPr>
          <p:spPr>
            <a:xfrm>
              <a:off x="6658071" y="3830126"/>
              <a:ext cx="560998" cy="5609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Shape 2633"/>
            <p:cNvSpPr/>
            <p:nvPr/>
          </p:nvSpPr>
          <p:spPr>
            <a:xfrm>
              <a:off x="6798943" y="3973450"/>
              <a:ext cx="279255" cy="2792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0" tIns="19040" rIns="19040" bIns="19040"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9"/>
            </a:p>
          </p:txBody>
        </p:sp>
        <p:sp>
          <p:nvSpPr>
            <p:cNvPr id="17" name="Shape 2562"/>
            <p:cNvSpPr/>
            <p:nvPr/>
          </p:nvSpPr>
          <p:spPr>
            <a:xfrm>
              <a:off x="9117446" y="3977405"/>
              <a:ext cx="279255" cy="2792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9040" tIns="19040" rIns="19040" bIns="19040"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9"/>
            </a:p>
          </p:txBody>
        </p:sp>
      </p:grpSp>
    </p:spTree>
    <p:extLst>
      <p:ext uri="{BB962C8B-B14F-4D97-AF65-F5344CB8AC3E}">
        <p14:creationId xmlns:p14="http://schemas.microsoft.com/office/powerpoint/2010/main" val="3491356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p:nvPr/>
        </p:nvSpPr>
        <p:spPr>
          <a:xfrm>
            <a:off x="-1" y="0"/>
            <a:ext cx="6313715" cy="685958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7" name="TextBox 15"/>
          <p:cNvSpPr txBox="1"/>
          <p:nvPr/>
        </p:nvSpPr>
        <p:spPr>
          <a:xfrm>
            <a:off x="6543973" y="537578"/>
            <a:ext cx="3279280" cy="810478"/>
          </a:xfrm>
          <a:prstGeom prst="rect">
            <a:avLst/>
          </a:prstGeom>
          <a:noFill/>
        </p:spPr>
        <p:txBody>
          <a:bodyPr wrap="square" rtlCol="0" anchor="ctr" anchorCtr="0">
            <a:spAutoFit/>
          </a:bodyPr>
          <a:lstStyle/>
          <a:p>
            <a:pPr>
              <a:lnSpc>
                <a:spcPts val="2829"/>
              </a:lnSpc>
            </a:pPr>
            <a:r>
              <a:rPr lang="en-US" sz="2699" b="1" spc="100" dirty="0">
                <a:solidFill>
                  <a:schemeClr val="tx2">
                    <a:lumMod val="75000"/>
                  </a:schemeClr>
                </a:solidFill>
                <a:latin typeface="Montserrat" charset="0"/>
                <a:ea typeface="Montserrat" charset="0"/>
                <a:cs typeface="Montserrat" charset="0"/>
              </a:rPr>
              <a:t>CORPORATE OJECTIVES</a:t>
            </a:r>
          </a:p>
        </p:txBody>
      </p:sp>
      <p:sp>
        <p:nvSpPr>
          <p:cNvPr id="11" name="TextBox 19"/>
          <p:cNvSpPr txBox="1"/>
          <p:nvPr/>
        </p:nvSpPr>
        <p:spPr>
          <a:xfrm>
            <a:off x="6543973" y="1950877"/>
            <a:ext cx="5110998" cy="923330"/>
          </a:xfrm>
          <a:prstGeom prst="rect">
            <a:avLst/>
          </a:prstGeom>
          <a:noFill/>
        </p:spPr>
        <p:txBody>
          <a:bodyPr wrap="square" rtlCol="0" anchor="ctr" anchorCtr="0">
            <a:spAutoFit/>
          </a:bodyPr>
          <a:lstStyle/>
          <a:p>
            <a:r>
              <a:rPr lang="en-US" dirty="0"/>
              <a:t>Develop and release two new mobile games within the next year, one targeting casual players and the other targeting hardcore gamers.</a:t>
            </a:r>
            <a:endParaRPr lang="en-US" sz="1000" b="1" dirty="0">
              <a:solidFill>
                <a:schemeClr val="tx2">
                  <a:lumMod val="75000"/>
                </a:schemeClr>
              </a:solidFill>
              <a:latin typeface="Montserrat" charset="0"/>
              <a:ea typeface="Montserrat" charset="0"/>
              <a:cs typeface="Montserrat" charset="0"/>
            </a:endParaRPr>
          </a:p>
        </p:txBody>
      </p:sp>
      <p:sp>
        <p:nvSpPr>
          <p:cNvPr id="13" name="TextBox 12">
            <a:extLst>
              <a:ext uri="{FF2B5EF4-FFF2-40B4-BE49-F238E27FC236}">
                <a16:creationId xmlns:a16="http://schemas.microsoft.com/office/drawing/2014/main" id="{C6B5F3A3-A100-D9AB-B0C4-3424DD44A48C}"/>
              </a:ext>
            </a:extLst>
          </p:cNvPr>
          <p:cNvSpPr txBox="1"/>
          <p:nvPr/>
        </p:nvSpPr>
        <p:spPr>
          <a:xfrm>
            <a:off x="6543973" y="3985382"/>
            <a:ext cx="5002748" cy="923330"/>
          </a:xfrm>
          <a:prstGeom prst="rect">
            <a:avLst/>
          </a:prstGeom>
          <a:noFill/>
        </p:spPr>
        <p:txBody>
          <a:bodyPr wrap="square" rtlCol="0">
            <a:spAutoFit/>
          </a:bodyPr>
          <a:lstStyle/>
          <a:p>
            <a:r>
              <a:rPr lang="en-US" b="0" i="0" dirty="0">
                <a:solidFill>
                  <a:srgbClr val="374151"/>
                </a:solidFill>
                <a:effectLst/>
                <a:latin typeface="Söhne"/>
              </a:rPr>
              <a:t>Increase social media followers by 50% over the next six months, and run at least one successful influencer campaign per quarter.</a:t>
            </a:r>
            <a:endParaRPr lang="en-VN" dirty="0"/>
          </a:p>
        </p:txBody>
      </p:sp>
    </p:spTree>
    <p:extLst>
      <p:ext uri="{BB962C8B-B14F-4D97-AF65-F5344CB8AC3E}">
        <p14:creationId xmlns:p14="http://schemas.microsoft.com/office/powerpoint/2010/main" val="668742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fill="hold"/>
                                        <p:tgtEl>
                                          <p:spTgt spid="11"/>
                                        </p:tgtEl>
                                        <p:attrNameLst>
                                          <p:attrName>ppt_x</p:attrName>
                                        </p:attrNameLst>
                                      </p:cBhvr>
                                      <p:tavLst>
                                        <p:tav tm="0">
                                          <p:val>
                                            <p:strVal val="#ppt_x"/>
                                          </p:val>
                                        </p:tav>
                                        <p:tav tm="100000">
                                          <p:val>
                                            <p:strVal val="#ppt_x"/>
                                          </p:val>
                                        </p:tav>
                                      </p:tavLst>
                                    </p:anim>
                                    <p:anim calcmode="lin" valueType="num">
                                      <p:cBhvr additive="base">
                                        <p:cTn id="1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7"/>
          <p:cNvSpPr txBox="1"/>
          <p:nvPr/>
        </p:nvSpPr>
        <p:spPr>
          <a:xfrm>
            <a:off x="1847640" y="4596844"/>
            <a:ext cx="1585306" cy="228460"/>
          </a:xfrm>
          <a:prstGeom prst="rect">
            <a:avLst/>
          </a:prstGeom>
          <a:noFill/>
        </p:spPr>
        <p:txBody>
          <a:bodyPr wrap="none" lIns="0" tIns="0" rIns="0" bIns="0" rtlCol="0">
            <a:spAutoFit/>
          </a:bodyPr>
          <a:lstStyle/>
          <a:p>
            <a:pPr>
              <a:lnSpc>
                <a:spcPts val="1733"/>
              </a:lnSpc>
              <a:spcAft>
                <a:spcPts val="1600"/>
              </a:spcAft>
            </a:pPr>
            <a:r>
              <a:rPr lang="en-US" sz="2000" b="1" dirty="0"/>
              <a:t>Website Traffic</a:t>
            </a:r>
            <a:endParaRPr lang="en-US" sz="2000" b="1" dirty="0">
              <a:solidFill>
                <a:schemeClr val="tx2">
                  <a:lumMod val="75000"/>
                </a:schemeClr>
              </a:solidFill>
              <a:latin typeface="Lato Bold" charset="0"/>
              <a:ea typeface="Lato Bold" charset="0"/>
              <a:cs typeface="Lato Bold" charset="0"/>
            </a:endParaRPr>
          </a:p>
        </p:txBody>
      </p:sp>
      <p:sp>
        <p:nvSpPr>
          <p:cNvPr id="8" name="Rounded Rectangle 88"/>
          <p:cNvSpPr/>
          <p:nvPr/>
        </p:nvSpPr>
        <p:spPr>
          <a:xfrm>
            <a:off x="1580917" y="4986450"/>
            <a:ext cx="67594" cy="6769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9" name="TextBox 89"/>
          <p:cNvSpPr txBox="1"/>
          <p:nvPr/>
        </p:nvSpPr>
        <p:spPr>
          <a:xfrm>
            <a:off x="1845737" y="4986450"/>
            <a:ext cx="3523729" cy="769441"/>
          </a:xfrm>
          <a:prstGeom prst="rect">
            <a:avLst/>
          </a:prstGeom>
          <a:noFill/>
        </p:spPr>
        <p:txBody>
          <a:bodyPr wrap="square" lIns="0" tIns="0" rIns="0" bIns="0" rtlCol="0">
            <a:spAutoFit/>
          </a:bodyPr>
          <a:lstStyle/>
          <a:p>
            <a:pPr>
              <a:lnSpc>
                <a:spcPts val="2033"/>
              </a:lnSpc>
            </a:pPr>
            <a:r>
              <a:rPr lang="en-US" dirty="0"/>
              <a:t>This KPI measures the number of visitors to the company's website over a specific period of time.</a:t>
            </a:r>
            <a:endParaRPr lang="en-US" sz="1200" dirty="0">
              <a:solidFill>
                <a:schemeClr val="bg1">
                  <a:lumMod val="50000"/>
                </a:schemeClr>
              </a:solidFill>
              <a:latin typeface="Lato Light" charset="0"/>
              <a:ea typeface="Lato Light" charset="0"/>
              <a:cs typeface="Lato Light" charset="0"/>
            </a:endParaRPr>
          </a:p>
        </p:txBody>
      </p:sp>
      <p:sp>
        <p:nvSpPr>
          <p:cNvPr id="10" name="TextBox 90"/>
          <p:cNvSpPr txBox="1"/>
          <p:nvPr/>
        </p:nvSpPr>
        <p:spPr>
          <a:xfrm>
            <a:off x="1867432" y="1306286"/>
            <a:ext cx="2941774" cy="228460"/>
          </a:xfrm>
          <a:prstGeom prst="rect">
            <a:avLst/>
          </a:prstGeom>
          <a:noFill/>
        </p:spPr>
        <p:txBody>
          <a:bodyPr wrap="square" lIns="0" tIns="0" rIns="0" bIns="0" rtlCol="0">
            <a:spAutoFit/>
          </a:bodyPr>
          <a:lstStyle/>
          <a:p>
            <a:pPr>
              <a:lnSpc>
                <a:spcPts val="1733"/>
              </a:lnSpc>
              <a:spcAft>
                <a:spcPts val="1600"/>
              </a:spcAft>
            </a:pPr>
            <a:r>
              <a:rPr lang="en-US" sz="2000" b="1" dirty="0"/>
              <a:t>Revenue Growth</a:t>
            </a:r>
            <a:endParaRPr lang="en-US" sz="2000" b="1" dirty="0">
              <a:solidFill>
                <a:schemeClr val="tx2">
                  <a:lumMod val="75000"/>
                </a:schemeClr>
              </a:solidFill>
              <a:latin typeface="Lato Bold" charset="0"/>
              <a:ea typeface="Lato Bold" charset="0"/>
              <a:cs typeface="Lato Bold" charset="0"/>
            </a:endParaRPr>
          </a:p>
        </p:txBody>
      </p:sp>
      <p:sp>
        <p:nvSpPr>
          <p:cNvPr id="11" name="Rounded Rectangle 94"/>
          <p:cNvSpPr/>
          <p:nvPr/>
        </p:nvSpPr>
        <p:spPr>
          <a:xfrm>
            <a:off x="1599060" y="3429794"/>
            <a:ext cx="67594" cy="6769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12" name="TextBox 95"/>
          <p:cNvSpPr txBox="1"/>
          <p:nvPr/>
        </p:nvSpPr>
        <p:spPr>
          <a:xfrm>
            <a:off x="1867432" y="3383566"/>
            <a:ext cx="3523729" cy="769441"/>
          </a:xfrm>
          <a:prstGeom prst="rect">
            <a:avLst/>
          </a:prstGeom>
          <a:noFill/>
        </p:spPr>
        <p:txBody>
          <a:bodyPr wrap="square" lIns="0" tIns="0" rIns="0" bIns="0" rtlCol="0">
            <a:spAutoFit/>
          </a:bodyPr>
          <a:lstStyle/>
          <a:p>
            <a:pPr>
              <a:lnSpc>
                <a:spcPts val="2033"/>
              </a:lnSpc>
            </a:pPr>
            <a:r>
              <a:rPr lang="en-US" dirty="0"/>
              <a:t>This KPI measures the percentage of total sales within a specific market that are generated by the company.</a:t>
            </a:r>
            <a:endParaRPr lang="en-US" sz="1200" dirty="0">
              <a:solidFill>
                <a:schemeClr val="bg1">
                  <a:lumMod val="50000"/>
                </a:schemeClr>
              </a:solidFill>
              <a:latin typeface="Lato Light" charset="0"/>
              <a:ea typeface="Lato Light" charset="0"/>
              <a:cs typeface="Lato Light" charset="0"/>
            </a:endParaRPr>
          </a:p>
        </p:txBody>
      </p:sp>
      <p:sp>
        <p:nvSpPr>
          <p:cNvPr id="13" name="TextBox 96"/>
          <p:cNvSpPr txBox="1"/>
          <p:nvPr/>
        </p:nvSpPr>
        <p:spPr>
          <a:xfrm>
            <a:off x="1867432" y="2873125"/>
            <a:ext cx="1437509" cy="231217"/>
          </a:xfrm>
          <a:prstGeom prst="rect">
            <a:avLst/>
          </a:prstGeom>
          <a:noFill/>
        </p:spPr>
        <p:txBody>
          <a:bodyPr wrap="none" lIns="0" tIns="0" rIns="0" bIns="0" rtlCol="0">
            <a:spAutoFit/>
          </a:bodyPr>
          <a:lstStyle/>
          <a:p>
            <a:pPr>
              <a:lnSpc>
                <a:spcPts val="1733"/>
              </a:lnSpc>
              <a:spcAft>
                <a:spcPts val="1600"/>
              </a:spcAft>
            </a:pPr>
            <a:r>
              <a:rPr lang="en-US" sz="2000" b="1" dirty="0">
                <a:ea typeface="Lato Bold" charset="0"/>
                <a:cs typeface="Lato Bold" charset="0"/>
              </a:rPr>
              <a:t>Market Share</a:t>
            </a:r>
          </a:p>
        </p:txBody>
      </p:sp>
      <p:sp>
        <p:nvSpPr>
          <p:cNvPr id="14" name="Rounded Rectangle 97"/>
          <p:cNvSpPr/>
          <p:nvPr/>
        </p:nvSpPr>
        <p:spPr>
          <a:xfrm>
            <a:off x="1580917" y="1701144"/>
            <a:ext cx="67594" cy="6769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15" name="TextBox 98"/>
          <p:cNvSpPr txBox="1"/>
          <p:nvPr/>
        </p:nvSpPr>
        <p:spPr>
          <a:xfrm>
            <a:off x="1867432" y="1654918"/>
            <a:ext cx="3523729" cy="769441"/>
          </a:xfrm>
          <a:prstGeom prst="rect">
            <a:avLst/>
          </a:prstGeom>
          <a:noFill/>
        </p:spPr>
        <p:txBody>
          <a:bodyPr wrap="square" lIns="0" tIns="0" rIns="0" bIns="0" rtlCol="0">
            <a:spAutoFit/>
          </a:bodyPr>
          <a:lstStyle/>
          <a:p>
            <a:pPr>
              <a:lnSpc>
                <a:spcPts val="2033"/>
              </a:lnSpc>
            </a:pPr>
            <a:r>
              <a:rPr lang="en-US" dirty="0"/>
              <a:t>This KPI measures the increase in revenue generated by the company over a specific period of time.</a:t>
            </a:r>
            <a:endParaRPr lang="en-US" sz="1200" dirty="0">
              <a:solidFill>
                <a:schemeClr val="bg1">
                  <a:lumMod val="50000"/>
                </a:schemeClr>
              </a:solidFill>
              <a:latin typeface="Lato Light" charset="0"/>
              <a:ea typeface="Lato Light" charset="0"/>
              <a:cs typeface="Lato Light" charset="0"/>
            </a:endParaRPr>
          </a:p>
        </p:txBody>
      </p:sp>
      <p:grpSp>
        <p:nvGrpSpPr>
          <p:cNvPr id="17" name="Group 4"/>
          <p:cNvGrpSpPr/>
          <p:nvPr/>
        </p:nvGrpSpPr>
        <p:grpSpPr>
          <a:xfrm>
            <a:off x="6619968" y="1726960"/>
            <a:ext cx="4292049" cy="4310165"/>
            <a:chOff x="6978323" y="3209657"/>
            <a:chExt cx="10462184" cy="10506343"/>
          </a:xfrm>
        </p:grpSpPr>
        <p:sp>
          <p:nvSpPr>
            <p:cNvPr id="18" name="Oval 123"/>
            <p:cNvSpPr/>
            <p:nvPr/>
          </p:nvSpPr>
          <p:spPr>
            <a:xfrm>
              <a:off x="6978323" y="3209657"/>
              <a:ext cx="10462184" cy="10462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19" name="Oval 133"/>
            <p:cNvSpPr/>
            <p:nvPr/>
          </p:nvSpPr>
          <p:spPr>
            <a:xfrm>
              <a:off x="8038419" y="5374005"/>
              <a:ext cx="8341995" cy="83419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0" name="Oval 134"/>
            <p:cNvSpPr/>
            <p:nvPr/>
          </p:nvSpPr>
          <p:spPr>
            <a:xfrm>
              <a:off x="9255512" y="7808194"/>
              <a:ext cx="5907806" cy="59078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1" name="Oval 3"/>
            <p:cNvSpPr/>
            <p:nvPr/>
          </p:nvSpPr>
          <p:spPr>
            <a:xfrm>
              <a:off x="10566337" y="10470200"/>
              <a:ext cx="3244978" cy="32449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grpSp>
      <p:sp>
        <p:nvSpPr>
          <p:cNvPr id="22" name="TextBox 135"/>
          <p:cNvSpPr txBox="1"/>
          <p:nvPr/>
        </p:nvSpPr>
        <p:spPr>
          <a:xfrm>
            <a:off x="8203398" y="4142977"/>
            <a:ext cx="1126912" cy="222369"/>
          </a:xfrm>
          <a:prstGeom prst="rect">
            <a:avLst/>
          </a:prstGeom>
          <a:noFill/>
        </p:spPr>
        <p:txBody>
          <a:bodyPr wrap="none" lIns="0" tIns="0" rIns="0" bIns="0" rtlCol="0">
            <a:spAutoFit/>
          </a:bodyPr>
          <a:lstStyle/>
          <a:p>
            <a:pPr algn="ctr">
              <a:lnSpc>
                <a:spcPts val="1867"/>
              </a:lnSpc>
              <a:spcAft>
                <a:spcPts val="1600"/>
              </a:spcAft>
            </a:pPr>
            <a:r>
              <a:rPr lang="en-US" sz="1450" b="1" spc="150" dirty="0">
                <a:solidFill>
                  <a:schemeClr val="bg1"/>
                </a:solidFill>
                <a:latin typeface="Lato Bold" charset="0"/>
                <a:cs typeface="Lato Bold" charset="0"/>
              </a:rPr>
              <a:t>$4 Millions</a:t>
            </a:r>
          </a:p>
        </p:txBody>
      </p:sp>
      <p:sp>
        <p:nvSpPr>
          <p:cNvPr id="23" name="TextBox 137"/>
          <p:cNvSpPr txBox="1"/>
          <p:nvPr/>
        </p:nvSpPr>
        <p:spPr>
          <a:xfrm>
            <a:off x="8235461" y="2056695"/>
            <a:ext cx="1062791" cy="222369"/>
          </a:xfrm>
          <a:prstGeom prst="rect">
            <a:avLst/>
          </a:prstGeom>
          <a:noFill/>
        </p:spPr>
        <p:txBody>
          <a:bodyPr wrap="none" lIns="0" tIns="0" rIns="0" bIns="0" rtlCol="0">
            <a:spAutoFit/>
          </a:bodyPr>
          <a:lstStyle/>
          <a:p>
            <a:pPr algn="ctr">
              <a:lnSpc>
                <a:spcPts val="1867"/>
              </a:lnSpc>
              <a:spcAft>
                <a:spcPts val="1600"/>
              </a:spcAft>
            </a:pPr>
            <a:r>
              <a:rPr lang="en-US" sz="1450" b="1" spc="150" dirty="0">
                <a:solidFill>
                  <a:schemeClr val="bg1"/>
                </a:solidFill>
                <a:latin typeface="Lato Bold" charset="0"/>
                <a:cs typeface="Lato Bold" charset="0"/>
              </a:rPr>
              <a:t>$9Millions</a:t>
            </a:r>
          </a:p>
        </p:txBody>
      </p:sp>
      <p:sp>
        <p:nvSpPr>
          <p:cNvPr id="24" name="TextBox 138"/>
          <p:cNvSpPr txBox="1"/>
          <p:nvPr/>
        </p:nvSpPr>
        <p:spPr>
          <a:xfrm>
            <a:off x="8289155" y="5297153"/>
            <a:ext cx="955390" cy="243656"/>
          </a:xfrm>
          <a:prstGeom prst="rect">
            <a:avLst/>
          </a:prstGeom>
          <a:noFill/>
        </p:spPr>
        <p:txBody>
          <a:bodyPr wrap="none" lIns="0" tIns="0" rIns="0" bIns="0" rtlCol="0">
            <a:spAutoFit/>
          </a:bodyPr>
          <a:lstStyle/>
          <a:p>
            <a:pPr algn="ctr">
              <a:lnSpc>
                <a:spcPts val="1867"/>
              </a:lnSpc>
              <a:spcAft>
                <a:spcPts val="1600"/>
              </a:spcAft>
            </a:pPr>
            <a:r>
              <a:rPr lang="en-US" sz="1450" b="1" spc="150" dirty="0">
                <a:solidFill>
                  <a:schemeClr val="bg1"/>
                </a:solidFill>
                <a:latin typeface="Lato Bold" charset="0"/>
                <a:cs typeface="Lato Bold" charset="0"/>
              </a:rPr>
              <a:t>$900,000</a:t>
            </a:r>
          </a:p>
        </p:txBody>
      </p:sp>
      <p:sp>
        <p:nvSpPr>
          <p:cNvPr id="25" name="TextBox 139"/>
          <p:cNvSpPr txBox="1"/>
          <p:nvPr/>
        </p:nvSpPr>
        <p:spPr>
          <a:xfrm>
            <a:off x="8203396" y="3040195"/>
            <a:ext cx="1126912" cy="222369"/>
          </a:xfrm>
          <a:prstGeom prst="rect">
            <a:avLst/>
          </a:prstGeom>
          <a:noFill/>
        </p:spPr>
        <p:txBody>
          <a:bodyPr wrap="none" lIns="0" tIns="0" rIns="0" bIns="0" rtlCol="0">
            <a:spAutoFit/>
          </a:bodyPr>
          <a:lstStyle/>
          <a:p>
            <a:pPr algn="ctr">
              <a:lnSpc>
                <a:spcPts val="1867"/>
              </a:lnSpc>
              <a:spcAft>
                <a:spcPts val="1600"/>
              </a:spcAft>
            </a:pPr>
            <a:r>
              <a:rPr lang="en-US" sz="1450" b="1" spc="150" dirty="0">
                <a:solidFill>
                  <a:schemeClr val="bg1"/>
                </a:solidFill>
                <a:latin typeface="Lato Bold" charset="0"/>
                <a:cs typeface="Lato Bold" charset="0"/>
              </a:rPr>
              <a:t>$6 Millions</a:t>
            </a:r>
          </a:p>
        </p:txBody>
      </p:sp>
      <p:sp>
        <p:nvSpPr>
          <p:cNvPr id="27" name="TextBox 26">
            <a:extLst>
              <a:ext uri="{FF2B5EF4-FFF2-40B4-BE49-F238E27FC236}">
                <a16:creationId xmlns:a16="http://schemas.microsoft.com/office/drawing/2014/main" id="{BBF9AE18-C539-05F2-A1EC-9A58E7A14581}"/>
              </a:ext>
            </a:extLst>
          </p:cNvPr>
          <p:cNvSpPr txBox="1"/>
          <p:nvPr/>
        </p:nvSpPr>
        <p:spPr>
          <a:xfrm>
            <a:off x="483401" y="443537"/>
            <a:ext cx="6248400" cy="369332"/>
          </a:xfrm>
          <a:prstGeom prst="rect">
            <a:avLst/>
          </a:prstGeom>
          <a:noFill/>
        </p:spPr>
        <p:txBody>
          <a:bodyPr wrap="square">
            <a:spAutoFit/>
          </a:bodyPr>
          <a:lstStyle/>
          <a:p>
            <a:r>
              <a:rPr lang="en-US" b="0" i="0" dirty="0">
                <a:solidFill>
                  <a:srgbClr val="374151"/>
                </a:solidFill>
                <a:effectLst/>
                <a:latin typeface="Söhne"/>
              </a:rPr>
              <a:t>Key Performance Indicators (KPIs)</a:t>
            </a:r>
            <a:endParaRPr lang="en-VN" dirty="0"/>
          </a:p>
        </p:txBody>
      </p:sp>
    </p:spTree>
    <p:extLst>
      <p:ext uri="{BB962C8B-B14F-4D97-AF65-F5344CB8AC3E}">
        <p14:creationId xmlns:p14="http://schemas.microsoft.com/office/powerpoint/2010/main" val="1001294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anim calcmode="lin" valueType="num">
                                      <p:cBhvr>
                                        <p:cTn id="14" dur="250" fill="hold"/>
                                        <p:tgtEl>
                                          <p:spTgt spid="8"/>
                                        </p:tgtEl>
                                        <p:attrNameLst>
                                          <p:attrName>ppt_x</p:attrName>
                                        </p:attrNameLst>
                                      </p:cBhvr>
                                      <p:tavLst>
                                        <p:tav tm="0">
                                          <p:val>
                                            <p:strVal val="#ppt_x"/>
                                          </p:val>
                                        </p:tav>
                                        <p:tav tm="100000">
                                          <p:val>
                                            <p:strVal val="#ppt_x"/>
                                          </p:val>
                                        </p:tav>
                                      </p:tavLst>
                                    </p:anim>
                                    <p:anim calcmode="lin" valueType="num">
                                      <p:cBhvr>
                                        <p:cTn id="15" dur="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anim calcmode="lin" valueType="num">
                                      <p:cBhvr>
                                        <p:cTn id="26" dur="250" fill="hold"/>
                                        <p:tgtEl>
                                          <p:spTgt spid="10"/>
                                        </p:tgtEl>
                                        <p:attrNameLst>
                                          <p:attrName>ppt_x</p:attrName>
                                        </p:attrNameLst>
                                      </p:cBhvr>
                                      <p:tavLst>
                                        <p:tav tm="0">
                                          <p:val>
                                            <p:strVal val="#ppt_x"/>
                                          </p:val>
                                        </p:tav>
                                        <p:tav tm="100000">
                                          <p:val>
                                            <p:strVal val="#ppt_x"/>
                                          </p:val>
                                        </p:tav>
                                      </p:tavLst>
                                    </p:anim>
                                    <p:anim calcmode="lin" valueType="num">
                                      <p:cBhvr>
                                        <p:cTn id="27" dur="2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anim calcmode="lin" valueType="num">
                                      <p:cBhvr>
                                        <p:cTn id="32" dur="250" fill="hold"/>
                                        <p:tgtEl>
                                          <p:spTgt spid="11"/>
                                        </p:tgtEl>
                                        <p:attrNameLst>
                                          <p:attrName>ppt_x</p:attrName>
                                        </p:attrNameLst>
                                      </p:cBhvr>
                                      <p:tavLst>
                                        <p:tav tm="0">
                                          <p:val>
                                            <p:strVal val="#ppt_x"/>
                                          </p:val>
                                        </p:tav>
                                        <p:tav tm="100000">
                                          <p:val>
                                            <p:strVal val="#ppt_x"/>
                                          </p:val>
                                        </p:tav>
                                      </p:tavLst>
                                    </p:anim>
                                    <p:anim calcmode="lin" valueType="num">
                                      <p:cBhvr>
                                        <p:cTn id="33" dur="25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anim calcmode="lin" valueType="num">
                                      <p:cBhvr>
                                        <p:cTn id="38" dur="250" fill="hold"/>
                                        <p:tgtEl>
                                          <p:spTgt spid="12"/>
                                        </p:tgtEl>
                                        <p:attrNameLst>
                                          <p:attrName>ppt_x</p:attrName>
                                        </p:attrNameLst>
                                      </p:cBhvr>
                                      <p:tavLst>
                                        <p:tav tm="0">
                                          <p:val>
                                            <p:strVal val="#ppt_x"/>
                                          </p:val>
                                        </p:tav>
                                        <p:tav tm="100000">
                                          <p:val>
                                            <p:strVal val="#ppt_x"/>
                                          </p:val>
                                        </p:tav>
                                      </p:tavLst>
                                    </p:anim>
                                    <p:anim calcmode="lin" valueType="num">
                                      <p:cBhvr>
                                        <p:cTn id="39" dur="25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anim calcmode="lin" valueType="num">
                                      <p:cBhvr>
                                        <p:cTn id="44" dur="250" fill="hold"/>
                                        <p:tgtEl>
                                          <p:spTgt spid="13"/>
                                        </p:tgtEl>
                                        <p:attrNameLst>
                                          <p:attrName>ppt_x</p:attrName>
                                        </p:attrNameLst>
                                      </p:cBhvr>
                                      <p:tavLst>
                                        <p:tav tm="0">
                                          <p:val>
                                            <p:strVal val="#ppt_x"/>
                                          </p:val>
                                        </p:tav>
                                        <p:tav tm="100000">
                                          <p:val>
                                            <p:strVal val="#ppt_x"/>
                                          </p:val>
                                        </p:tav>
                                      </p:tavLst>
                                    </p:anim>
                                    <p:anim calcmode="lin" valueType="num">
                                      <p:cBhvr>
                                        <p:cTn id="45" dur="25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anim calcmode="lin" valueType="num">
                                      <p:cBhvr>
                                        <p:cTn id="50" dur="250" fill="hold"/>
                                        <p:tgtEl>
                                          <p:spTgt spid="14"/>
                                        </p:tgtEl>
                                        <p:attrNameLst>
                                          <p:attrName>ppt_x</p:attrName>
                                        </p:attrNameLst>
                                      </p:cBhvr>
                                      <p:tavLst>
                                        <p:tav tm="0">
                                          <p:val>
                                            <p:strVal val="#ppt_x"/>
                                          </p:val>
                                        </p:tav>
                                        <p:tav tm="100000">
                                          <p:val>
                                            <p:strVal val="#ppt_x"/>
                                          </p:val>
                                        </p:tav>
                                      </p:tavLst>
                                    </p:anim>
                                    <p:anim calcmode="lin" valueType="num">
                                      <p:cBhvr>
                                        <p:cTn id="51" dur="25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50"/>
                                        <p:tgtEl>
                                          <p:spTgt spid="15"/>
                                        </p:tgtEl>
                                      </p:cBhvr>
                                    </p:animEffect>
                                    <p:anim calcmode="lin" valueType="num">
                                      <p:cBhvr>
                                        <p:cTn id="56" dur="250" fill="hold"/>
                                        <p:tgtEl>
                                          <p:spTgt spid="15"/>
                                        </p:tgtEl>
                                        <p:attrNameLst>
                                          <p:attrName>ppt_x</p:attrName>
                                        </p:attrNameLst>
                                      </p:cBhvr>
                                      <p:tavLst>
                                        <p:tav tm="0">
                                          <p:val>
                                            <p:strVal val="#ppt_x"/>
                                          </p:val>
                                        </p:tav>
                                        <p:tav tm="100000">
                                          <p:val>
                                            <p:strVal val="#ppt_x"/>
                                          </p:val>
                                        </p:tav>
                                      </p:tavLst>
                                    </p:anim>
                                    <p:anim calcmode="lin" valueType="num">
                                      <p:cBhvr>
                                        <p:cTn id="57" dur="25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50"/>
                                        <p:tgtEl>
                                          <p:spTgt spid="17"/>
                                        </p:tgtEl>
                                      </p:cBhvr>
                                    </p:animEffect>
                                    <p:anim calcmode="lin" valueType="num">
                                      <p:cBhvr>
                                        <p:cTn id="62" dur="250" fill="hold"/>
                                        <p:tgtEl>
                                          <p:spTgt spid="17"/>
                                        </p:tgtEl>
                                        <p:attrNameLst>
                                          <p:attrName>ppt_x</p:attrName>
                                        </p:attrNameLst>
                                      </p:cBhvr>
                                      <p:tavLst>
                                        <p:tav tm="0">
                                          <p:val>
                                            <p:strVal val="#ppt_x"/>
                                          </p:val>
                                        </p:tav>
                                        <p:tav tm="100000">
                                          <p:val>
                                            <p:strVal val="#ppt_x"/>
                                          </p:val>
                                        </p:tav>
                                      </p:tavLst>
                                    </p:anim>
                                    <p:anim calcmode="lin" valueType="num">
                                      <p:cBhvr>
                                        <p:cTn id="63" dur="2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50"/>
                                        <p:tgtEl>
                                          <p:spTgt spid="22"/>
                                        </p:tgtEl>
                                      </p:cBhvr>
                                    </p:animEffect>
                                    <p:anim calcmode="lin" valueType="num">
                                      <p:cBhvr>
                                        <p:cTn id="68" dur="250" fill="hold"/>
                                        <p:tgtEl>
                                          <p:spTgt spid="22"/>
                                        </p:tgtEl>
                                        <p:attrNameLst>
                                          <p:attrName>ppt_x</p:attrName>
                                        </p:attrNameLst>
                                      </p:cBhvr>
                                      <p:tavLst>
                                        <p:tav tm="0">
                                          <p:val>
                                            <p:strVal val="#ppt_x"/>
                                          </p:val>
                                        </p:tav>
                                        <p:tav tm="100000">
                                          <p:val>
                                            <p:strVal val="#ppt_x"/>
                                          </p:val>
                                        </p:tav>
                                      </p:tavLst>
                                    </p:anim>
                                    <p:anim calcmode="lin" valueType="num">
                                      <p:cBhvr>
                                        <p:cTn id="69" dur="25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50"/>
                                        <p:tgtEl>
                                          <p:spTgt spid="23"/>
                                        </p:tgtEl>
                                      </p:cBhvr>
                                    </p:animEffect>
                                    <p:anim calcmode="lin" valueType="num">
                                      <p:cBhvr>
                                        <p:cTn id="74" dur="250" fill="hold"/>
                                        <p:tgtEl>
                                          <p:spTgt spid="23"/>
                                        </p:tgtEl>
                                        <p:attrNameLst>
                                          <p:attrName>ppt_x</p:attrName>
                                        </p:attrNameLst>
                                      </p:cBhvr>
                                      <p:tavLst>
                                        <p:tav tm="0">
                                          <p:val>
                                            <p:strVal val="#ppt_x"/>
                                          </p:val>
                                        </p:tav>
                                        <p:tav tm="100000">
                                          <p:val>
                                            <p:strVal val="#ppt_x"/>
                                          </p:val>
                                        </p:tav>
                                      </p:tavLst>
                                    </p:anim>
                                    <p:anim calcmode="lin" valueType="num">
                                      <p:cBhvr>
                                        <p:cTn id="75" dur="250" fill="hold"/>
                                        <p:tgtEl>
                                          <p:spTgt spid="23"/>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anim calcmode="lin" valueType="num">
                                      <p:cBhvr>
                                        <p:cTn id="80" dur="250" fill="hold"/>
                                        <p:tgtEl>
                                          <p:spTgt spid="24"/>
                                        </p:tgtEl>
                                        <p:attrNameLst>
                                          <p:attrName>ppt_x</p:attrName>
                                        </p:attrNameLst>
                                      </p:cBhvr>
                                      <p:tavLst>
                                        <p:tav tm="0">
                                          <p:val>
                                            <p:strVal val="#ppt_x"/>
                                          </p:val>
                                        </p:tav>
                                        <p:tav tm="100000">
                                          <p:val>
                                            <p:strVal val="#ppt_x"/>
                                          </p:val>
                                        </p:tav>
                                      </p:tavLst>
                                    </p:anim>
                                    <p:anim calcmode="lin" valueType="num">
                                      <p:cBhvr>
                                        <p:cTn id="81" dur="25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3250"/>
                            </p:stCondLst>
                            <p:childTnLst>
                              <p:par>
                                <p:cTn id="83" presetID="42"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250"/>
                                        <p:tgtEl>
                                          <p:spTgt spid="25"/>
                                        </p:tgtEl>
                                      </p:cBhvr>
                                    </p:animEffect>
                                    <p:anim calcmode="lin" valueType="num">
                                      <p:cBhvr>
                                        <p:cTn id="86" dur="250" fill="hold"/>
                                        <p:tgtEl>
                                          <p:spTgt spid="25"/>
                                        </p:tgtEl>
                                        <p:attrNameLst>
                                          <p:attrName>ppt_x</p:attrName>
                                        </p:attrNameLst>
                                      </p:cBhvr>
                                      <p:tavLst>
                                        <p:tav tm="0">
                                          <p:val>
                                            <p:strVal val="#ppt_x"/>
                                          </p:val>
                                        </p:tav>
                                        <p:tav tm="100000">
                                          <p:val>
                                            <p:strVal val="#ppt_x"/>
                                          </p:val>
                                        </p:tav>
                                      </p:tavLst>
                                    </p:anim>
                                    <p:anim calcmode="lin" valueType="num">
                                      <p:cBhvr>
                                        <p:cTn id="87"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animBg="1"/>
      <p:bldP spid="12" grpId="0"/>
      <p:bldP spid="13" grpId="0"/>
      <p:bldP spid="14" grpId="0" animBg="1"/>
      <p:bldP spid="15"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矩形 96"/>
          <p:cNvSpPr/>
          <p:nvPr/>
        </p:nvSpPr>
        <p:spPr>
          <a:xfrm rot="16200000" flipH="1">
            <a:off x="551649" y="205427"/>
            <a:ext cx="6859576" cy="6448711"/>
          </a:xfrm>
          <a:prstGeom prst="rect">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矩形 97"/>
          <p:cNvSpPr/>
          <p:nvPr/>
        </p:nvSpPr>
        <p:spPr>
          <a:xfrm rot="5400000" flipH="1">
            <a:off x="1118118" y="-109536"/>
            <a:ext cx="5717952" cy="7078649"/>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rot="5400000" flipH="1">
            <a:off x="5706198" y="3461734"/>
            <a:ext cx="3931729" cy="742391"/>
            <a:chOff x="1885155" y="164403"/>
            <a:chExt cx="6987225" cy="627346"/>
          </a:xfrm>
        </p:grpSpPr>
        <p:sp>
          <p:nvSpPr>
            <p:cNvPr id="105" name="矩形 104"/>
            <p:cNvSpPr/>
            <p:nvPr/>
          </p:nvSpPr>
          <p:spPr>
            <a:xfrm>
              <a:off x="1885155" y="164403"/>
              <a:ext cx="38560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2358985" y="196153"/>
              <a:ext cx="342821"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2790031" y="165670"/>
              <a:ext cx="35147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3229731" y="220249"/>
              <a:ext cx="5642649"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rot="5400000">
            <a:off x="5701670" y="2661400"/>
            <a:ext cx="3931729" cy="713876"/>
            <a:chOff x="1885156" y="164402"/>
            <a:chExt cx="6987225" cy="603250"/>
          </a:xfrm>
        </p:grpSpPr>
        <p:sp>
          <p:nvSpPr>
            <p:cNvPr id="101" name="矩形 100"/>
            <p:cNvSpPr/>
            <p:nvPr/>
          </p:nvSpPr>
          <p:spPr>
            <a:xfrm>
              <a:off x="1885156" y="164402"/>
              <a:ext cx="38560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2358985" y="196152"/>
              <a:ext cx="342821"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2790028" y="165670"/>
              <a:ext cx="35147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3229732" y="183452"/>
              <a:ext cx="5642649"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TextBox 16"/>
          <p:cNvSpPr txBox="1"/>
          <p:nvPr/>
        </p:nvSpPr>
        <p:spPr>
          <a:xfrm>
            <a:off x="6466921" y="3083997"/>
            <a:ext cx="2571538" cy="1323439"/>
          </a:xfrm>
          <a:prstGeom prst="rect">
            <a:avLst/>
          </a:prstGeom>
          <a:noFill/>
        </p:spPr>
        <p:txBody>
          <a:bodyPr wrap="none" rtlCol="0">
            <a:spAutoFit/>
          </a:bodyPr>
          <a:lstStyle/>
          <a:p>
            <a:r>
              <a:rPr lang="en-US" sz="8000" spc="300" dirty="0">
                <a:solidFill>
                  <a:schemeClr val="bg1"/>
                </a:solidFill>
                <a:latin typeface="Lato Black" charset="0"/>
                <a:ea typeface="Lato Black" charset="0"/>
                <a:cs typeface="Lato Black" charset="0"/>
              </a:rPr>
              <a:t>Y</a:t>
            </a:r>
            <a:r>
              <a:rPr lang="en-US" sz="8000" spc="300" dirty="0">
                <a:solidFill>
                  <a:schemeClr val="tx2">
                    <a:lumMod val="75000"/>
                  </a:schemeClr>
                </a:solidFill>
                <a:latin typeface="Lato Black" charset="0"/>
                <a:ea typeface="Lato Black" charset="0"/>
                <a:cs typeface="Lato Black" charset="0"/>
              </a:rPr>
              <a:t>OU</a:t>
            </a:r>
            <a:endParaRPr lang="en-US" sz="8000" b="1" spc="300" dirty="0">
              <a:solidFill>
                <a:schemeClr val="tx2">
                  <a:lumMod val="75000"/>
                </a:schemeClr>
              </a:solidFill>
              <a:latin typeface="Lato Black" charset="0"/>
              <a:ea typeface="Lato Black" charset="0"/>
              <a:cs typeface="Lato Black" charset="0"/>
            </a:endParaRPr>
          </a:p>
        </p:txBody>
      </p:sp>
      <p:sp>
        <p:nvSpPr>
          <p:cNvPr id="110" name="TextBox 17"/>
          <p:cNvSpPr txBox="1"/>
          <p:nvPr/>
        </p:nvSpPr>
        <p:spPr>
          <a:xfrm>
            <a:off x="6463441" y="2064394"/>
            <a:ext cx="3961341" cy="1323439"/>
          </a:xfrm>
          <a:prstGeom prst="rect">
            <a:avLst/>
          </a:prstGeom>
          <a:noFill/>
        </p:spPr>
        <p:txBody>
          <a:bodyPr wrap="none" rtlCol="0">
            <a:spAutoFit/>
          </a:bodyPr>
          <a:lstStyle/>
          <a:p>
            <a:r>
              <a:rPr lang="en-US" sz="8000" b="1" spc="300" dirty="0">
                <a:solidFill>
                  <a:schemeClr val="bg1"/>
                </a:solidFill>
                <a:latin typeface="Lato Black" charset="0"/>
                <a:ea typeface="Lato Black" charset="0"/>
                <a:cs typeface="Lato Black" charset="0"/>
              </a:rPr>
              <a:t>T</a:t>
            </a:r>
            <a:r>
              <a:rPr lang="en-US" sz="8000" b="1" spc="300" dirty="0">
                <a:solidFill>
                  <a:schemeClr val="tx2">
                    <a:lumMod val="75000"/>
                  </a:schemeClr>
                </a:solidFill>
                <a:latin typeface="Lato Black" charset="0"/>
                <a:ea typeface="Lato Black" charset="0"/>
                <a:cs typeface="Lato Black" charset="0"/>
              </a:rPr>
              <a:t>HANK</a:t>
            </a:r>
            <a:endParaRPr lang="en-US" sz="8000" spc="300" dirty="0">
              <a:solidFill>
                <a:schemeClr val="tx2">
                  <a:lumMod val="75000"/>
                </a:schemeClr>
              </a:solidFill>
              <a:latin typeface="Lato Black" charset="0"/>
              <a:ea typeface="Lato Black" charset="0"/>
              <a:cs typeface="Lato Black" charset="0"/>
            </a:endParaRPr>
          </a:p>
        </p:txBody>
      </p:sp>
      <p:grpSp>
        <p:nvGrpSpPr>
          <p:cNvPr id="111" name="Group 18"/>
          <p:cNvGrpSpPr/>
          <p:nvPr/>
        </p:nvGrpSpPr>
        <p:grpSpPr>
          <a:xfrm flipV="1">
            <a:off x="7408345" y="4439186"/>
            <a:ext cx="4248850" cy="192325"/>
            <a:chOff x="6927228" y="7552706"/>
            <a:chExt cx="5016271" cy="227062"/>
          </a:xfrm>
          <a:solidFill>
            <a:schemeClr val="tx2">
              <a:lumMod val="75000"/>
            </a:schemeClr>
          </a:solidFill>
        </p:grpSpPr>
        <p:sp>
          <p:nvSpPr>
            <p:cNvPr id="112" name="Oval 19"/>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13" name="Oval 20"/>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14" name="Oval 21"/>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15" name="Oval 22"/>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16" name="Oval 23"/>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17" name="Oval 24"/>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18" name="Oval 25"/>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19" name="Oval 26"/>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0" name="Oval 27"/>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1" name="Oval 29"/>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2" name="Oval 30"/>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3" name="Oval 31"/>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4" name="Oval 32"/>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5" name="Oval 33"/>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6" name="Oval 34"/>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7" name="Oval 35"/>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8" name="Oval 36"/>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29" name="Oval 37"/>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0" name="Oval 38"/>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1" name="Oval 39"/>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2" name="Oval 40"/>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3" name="Oval 41"/>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4" name="Oval 42"/>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5" name="Oval 43"/>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6" name="Oval 44"/>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7" name="Oval 45"/>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8" name="Oval 46"/>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39" name="Oval 47"/>
            <p:cNvSpPr>
              <a:spLocks noChangeAspect="1"/>
            </p:cNvSpPr>
            <p:nvPr/>
          </p:nvSpPr>
          <p:spPr>
            <a:xfrm rot="18861538">
              <a:off x="10155389"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0" name="Oval 48"/>
            <p:cNvSpPr>
              <a:spLocks noChangeAspect="1"/>
            </p:cNvSpPr>
            <p:nvPr/>
          </p:nvSpPr>
          <p:spPr>
            <a:xfrm rot="18861538">
              <a:off x="10370902"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1" name="Oval 49"/>
            <p:cNvSpPr>
              <a:spLocks noChangeAspect="1"/>
            </p:cNvSpPr>
            <p:nvPr/>
          </p:nvSpPr>
          <p:spPr>
            <a:xfrm rot="18861538">
              <a:off x="10586415"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2" name="Oval 50"/>
            <p:cNvSpPr>
              <a:spLocks noChangeAspect="1"/>
            </p:cNvSpPr>
            <p:nvPr/>
          </p:nvSpPr>
          <p:spPr>
            <a:xfrm rot="18861538">
              <a:off x="10801927"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3" name="Oval 51"/>
            <p:cNvSpPr>
              <a:spLocks noChangeAspect="1"/>
            </p:cNvSpPr>
            <p:nvPr/>
          </p:nvSpPr>
          <p:spPr>
            <a:xfrm rot="18861538">
              <a:off x="11017440"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4" name="Oval 52"/>
            <p:cNvSpPr>
              <a:spLocks noChangeAspect="1"/>
            </p:cNvSpPr>
            <p:nvPr/>
          </p:nvSpPr>
          <p:spPr>
            <a:xfrm rot="18861538">
              <a:off x="11232953"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5" name="Oval 53"/>
            <p:cNvSpPr>
              <a:spLocks noChangeAspect="1"/>
            </p:cNvSpPr>
            <p:nvPr/>
          </p:nvSpPr>
          <p:spPr>
            <a:xfrm rot="18861538">
              <a:off x="11448465"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6" name="Oval 54"/>
            <p:cNvSpPr>
              <a:spLocks noChangeAspect="1"/>
            </p:cNvSpPr>
            <p:nvPr/>
          </p:nvSpPr>
          <p:spPr>
            <a:xfrm rot="18861538">
              <a:off x="11663978"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7" name="Oval 55"/>
            <p:cNvSpPr>
              <a:spLocks noChangeAspect="1"/>
            </p:cNvSpPr>
            <p:nvPr/>
          </p:nvSpPr>
          <p:spPr>
            <a:xfrm rot="18861538">
              <a:off x="11879491"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8" name="Oval 56"/>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49" name="Oval 57"/>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0" name="Oval 58"/>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1" name="Oval 59"/>
            <p:cNvSpPr>
              <a:spLocks noChangeAspect="1"/>
            </p:cNvSpPr>
            <p:nvPr/>
          </p:nvSpPr>
          <p:spPr>
            <a:xfrm rot="18861538">
              <a:off x="10155389"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2" name="Oval 60"/>
            <p:cNvSpPr>
              <a:spLocks noChangeAspect="1"/>
            </p:cNvSpPr>
            <p:nvPr/>
          </p:nvSpPr>
          <p:spPr>
            <a:xfrm rot="18861538">
              <a:off x="10370902"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3" name="Oval 61"/>
            <p:cNvSpPr>
              <a:spLocks noChangeAspect="1"/>
            </p:cNvSpPr>
            <p:nvPr/>
          </p:nvSpPr>
          <p:spPr>
            <a:xfrm rot="18861538">
              <a:off x="10586415"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4" name="Oval 62"/>
            <p:cNvSpPr>
              <a:spLocks noChangeAspect="1"/>
            </p:cNvSpPr>
            <p:nvPr/>
          </p:nvSpPr>
          <p:spPr>
            <a:xfrm rot="18861538">
              <a:off x="10801927"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5" name="Oval 63"/>
            <p:cNvSpPr>
              <a:spLocks noChangeAspect="1"/>
            </p:cNvSpPr>
            <p:nvPr/>
          </p:nvSpPr>
          <p:spPr>
            <a:xfrm rot="18861538">
              <a:off x="11017440"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6" name="Oval 64"/>
            <p:cNvSpPr>
              <a:spLocks noChangeAspect="1"/>
            </p:cNvSpPr>
            <p:nvPr/>
          </p:nvSpPr>
          <p:spPr>
            <a:xfrm rot="18861538">
              <a:off x="11232953"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7" name="Oval 65"/>
            <p:cNvSpPr>
              <a:spLocks noChangeAspect="1"/>
            </p:cNvSpPr>
            <p:nvPr/>
          </p:nvSpPr>
          <p:spPr>
            <a:xfrm rot="18861538">
              <a:off x="11448465"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8" name="Oval 66"/>
            <p:cNvSpPr>
              <a:spLocks noChangeAspect="1"/>
            </p:cNvSpPr>
            <p:nvPr/>
          </p:nvSpPr>
          <p:spPr>
            <a:xfrm rot="18861538">
              <a:off x="11663978"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sp>
          <p:nvSpPr>
            <p:cNvPr id="159" name="Oval 67"/>
            <p:cNvSpPr>
              <a:spLocks noChangeAspect="1"/>
            </p:cNvSpPr>
            <p:nvPr/>
          </p:nvSpPr>
          <p:spPr>
            <a:xfrm rot="18861538">
              <a:off x="11879491"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latin typeface="Lato Light" charset="0"/>
              </a:endParaRPr>
            </a:p>
          </p:txBody>
        </p:sp>
      </p:grpSp>
      <p:grpSp>
        <p:nvGrpSpPr>
          <p:cNvPr id="160" name="组合 159"/>
          <p:cNvGrpSpPr/>
          <p:nvPr/>
        </p:nvGrpSpPr>
        <p:grpSpPr>
          <a:xfrm rot="16200000">
            <a:off x="9288983" y="2581286"/>
            <a:ext cx="6878342" cy="1678261"/>
            <a:chOff x="-642802" y="5954997"/>
            <a:chExt cx="13394002" cy="3207983"/>
          </a:xfrm>
        </p:grpSpPr>
        <p:sp>
          <p:nvSpPr>
            <p:cNvPr id="161" name="Hexagon 2"/>
            <p:cNvSpPr/>
            <p:nvPr/>
          </p:nvSpPr>
          <p:spPr>
            <a:xfrm rot="5400000">
              <a:off x="9764458" y="6176237"/>
              <a:ext cx="3207982" cy="27655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62" name="Hexagon 51"/>
            <p:cNvSpPr/>
            <p:nvPr/>
          </p:nvSpPr>
          <p:spPr>
            <a:xfrm rot="5400000">
              <a:off x="6221624" y="6176238"/>
              <a:ext cx="3207982" cy="276550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63" name="Hexagon 52"/>
            <p:cNvSpPr/>
            <p:nvPr/>
          </p:nvSpPr>
          <p:spPr>
            <a:xfrm rot="5400000">
              <a:off x="2678791" y="6176237"/>
              <a:ext cx="3207982" cy="27655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64" name="Hexagon 53"/>
            <p:cNvSpPr/>
            <p:nvPr/>
          </p:nvSpPr>
          <p:spPr>
            <a:xfrm rot="5400000">
              <a:off x="-864042" y="6176237"/>
              <a:ext cx="3207982" cy="276550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grpSp>
    </p:spTree>
    <p:extLst>
      <p:ext uri="{BB962C8B-B14F-4D97-AF65-F5344CB8AC3E}">
        <p14:creationId xmlns:p14="http://schemas.microsoft.com/office/powerpoint/2010/main" val="3892404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right)">
                                      <p:cBhvr>
                                        <p:cTn id="10" dur="750"/>
                                        <p:tgtEl>
                                          <p:spTgt spid="109"/>
                                        </p:tgtEl>
                                      </p:cBhvr>
                                    </p:animEffect>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750"/>
                                        <p:tgtEl>
                                          <p:spTgt spid="111"/>
                                        </p:tgtEl>
                                      </p:cBhvr>
                                    </p:animEffect>
                                    <p:anim calcmode="lin" valueType="num">
                                      <p:cBhvr>
                                        <p:cTn id="15" dur="750" fill="hold"/>
                                        <p:tgtEl>
                                          <p:spTgt spid="111"/>
                                        </p:tgtEl>
                                        <p:attrNameLst>
                                          <p:attrName>ppt_x</p:attrName>
                                        </p:attrNameLst>
                                      </p:cBhvr>
                                      <p:tavLst>
                                        <p:tav tm="0">
                                          <p:val>
                                            <p:strVal val="#ppt_x"/>
                                          </p:val>
                                        </p:tav>
                                        <p:tav tm="100000">
                                          <p:val>
                                            <p:strVal val="#ppt_x"/>
                                          </p:val>
                                        </p:tav>
                                      </p:tavLst>
                                    </p:anim>
                                    <p:anim calcmode="lin" valueType="num">
                                      <p:cBhvr>
                                        <p:cTn id="16" dur="750" fill="hold"/>
                                        <p:tgtEl>
                                          <p:spTgt spid="111"/>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0"/>
                                        </p:tgtEl>
                                        <p:attrNameLst>
                                          <p:attrName>style.visibility</p:attrName>
                                        </p:attrNameLst>
                                      </p:cBhvr>
                                      <p:to>
                                        <p:strVal val="visible"/>
                                      </p:to>
                                    </p:set>
                                    <p:anim calcmode="lin" valueType="num">
                                      <p:cBhvr additive="base">
                                        <p:cTn id="19" dur="750" fill="hold"/>
                                        <p:tgtEl>
                                          <p:spTgt spid="160"/>
                                        </p:tgtEl>
                                        <p:attrNameLst>
                                          <p:attrName>ppt_x</p:attrName>
                                        </p:attrNameLst>
                                      </p:cBhvr>
                                      <p:tavLst>
                                        <p:tav tm="0">
                                          <p:val>
                                            <p:strVal val="0-#ppt_w/2"/>
                                          </p:val>
                                        </p:tav>
                                        <p:tav tm="100000">
                                          <p:val>
                                            <p:strVal val="#ppt_x"/>
                                          </p:val>
                                        </p:tav>
                                      </p:tavLst>
                                    </p:anim>
                                    <p:anim calcmode="lin" valueType="num">
                                      <p:cBhvr additive="base">
                                        <p:cTn id="20" dur="75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043928" y="1700037"/>
            <a:ext cx="5208158" cy="446040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1209320" y="357887"/>
            <a:ext cx="4177333" cy="5110638"/>
            <a:chOff x="1014410" y="146868"/>
            <a:chExt cx="10161590" cy="6267450"/>
          </a:xfrm>
        </p:grpSpPr>
        <p:sp>
          <p:nvSpPr>
            <p:cNvPr id="26" name="矩形 25"/>
            <p:cNvSpPr/>
            <p:nvPr/>
          </p:nvSpPr>
          <p:spPr>
            <a:xfrm>
              <a:off x="1014410" y="432618"/>
              <a:ext cx="10161590" cy="5981700"/>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1880882" y="146868"/>
              <a:ext cx="1260624" cy="603248"/>
              <a:chOff x="1880882" y="323850"/>
              <a:chExt cx="1260624" cy="603248"/>
            </a:xfrm>
          </p:grpSpPr>
          <p:sp>
            <p:nvSpPr>
              <p:cNvPr id="28" name="矩形 27"/>
              <p:cNvSpPr/>
              <p:nvPr/>
            </p:nvSpPr>
            <p:spPr>
              <a:xfrm>
                <a:off x="1880882" y="323850"/>
                <a:ext cx="31306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0699" y="355598"/>
                <a:ext cx="27831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790032" y="325120"/>
                <a:ext cx="35147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 name="矩形 38"/>
          <p:cNvSpPr/>
          <p:nvPr/>
        </p:nvSpPr>
        <p:spPr>
          <a:xfrm>
            <a:off x="1400968" y="865031"/>
            <a:ext cx="3727426"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b="1" dirty="0">
                <a:solidFill>
                  <a:schemeClr val="tx2">
                    <a:lumMod val="75000"/>
                  </a:schemeClr>
                </a:solidFill>
                <a:latin typeface="微软雅黑" pitchFamily="34" charset="-122"/>
                <a:ea typeface="微软雅黑" pitchFamily="34" charset="-122"/>
              </a:rPr>
              <a:t>CONTENTS</a:t>
            </a:r>
            <a:endParaRPr lang="zh-CN" altLang="en-US" sz="1100" b="1" dirty="0">
              <a:solidFill>
                <a:schemeClr val="tx2">
                  <a:lumMod val="75000"/>
                </a:schemeClr>
              </a:solidFill>
              <a:latin typeface="微软雅黑" pitchFamily="34" charset="-122"/>
              <a:ea typeface="微软雅黑" pitchFamily="34" charset="-122"/>
            </a:endParaRPr>
          </a:p>
        </p:txBody>
      </p:sp>
      <p:grpSp>
        <p:nvGrpSpPr>
          <p:cNvPr id="3" name="组合 2"/>
          <p:cNvGrpSpPr/>
          <p:nvPr/>
        </p:nvGrpSpPr>
        <p:grpSpPr>
          <a:xfrm>
            <a:off x="7398794" y="1941528"/>
            <a:ext cx="1447832" cy="1871359"/>
            <a:chOff x="7799108" y="1683864"/>
            <a:chExt cx="1447832" cy="1871359"/>
          </a:xfrm>
        </p:grpSpPr>
        <p:sp>
          <p:nvSpPr>
            <p:cNvPr id="63" name="TextBox 26"/>
            <p:cNvSpPr txBox="1"/>
            <p:nvPr/>
          </p:nvSpPr>
          <p:spPr>
            <a:xfrm>
              <a:off x="7799108" y="1683864"/>
              <a:ext cx="1447832" cy="769441"/>
            </a:xfrm>
            <a:prstGeom prst="rect">
              <a:avLst/>
            </a:prstGeom>
            <a:noFill/>
          </p:spPr>
          <p:txBody>
            <a:bodyPr wrap="none" rtlCol="0">
              <a:spAutoFit/>
            </a:bodyPr>
            <a:lstStyle/>
            <a:p>
              <a:pPr algn="ctr"/>
              <a:r>
                <a:rPr lang="en-US" altLang="zh-CN" sz="4400" b="1" dirty="0">
                  <a:solidFill>
                    <a:schemeClr val="tx2">
                      <a:lumMod val="75000"/>
                    </a:schemeClr>
                  </a:solidFill>
                  <a:latin typeface="微软雅黑" panose="020B0503020204020204" pitchFamily="34" charset="-122"/>
                  <a:ea typeface="微软雅黑" panose="020B0503020204020204" pitchFamily="34" charset="-122"/>
                  <a:cs typeface="Montserrat Semi" charset="0"/>
                </a:rPr>
                <a:t>ONE</a:t>
              </a:r>
              <a:endParaRPr lang="en-US" sz="4400" b="1" dirty="0">
                <a:solidFill>
                  <a:schemeClr val="tx2">
                    <a:lumMod val="75000"/>
                  </a:schemeClr>
                </a:solidFill>
                <a:latin typeface="微软雅黑" panose="020B0503020204020204" pitchFamily="34" charset="-122"/>
                <a:ea typeface="微软雅黑" panose="020B0503020204020204" pitchFamily="34" charset="-122"/>
                <a:cs typeface="Montserrat Semi" charset="0"/>
              </a:endParaRPr>
            </a:p>
          </p:txBody>
        </p:sp>
        <p:sp>
          <p:nvSpPr>
            <p:cNvPr id="64" name="TextBox 38"/>
            <p:cNvSpPr txBox="1"/>
            <p:nvPr/>
          </p:nvSpPr>
          <p:spPr>
            <a:xfrm>
              <a:off x="7848873" y="2455755"/>
              <a:ext cx="1348318" cy="1099468"/>
            </a:xfrm>
            <a:prstGeom prst="rect">
              <a:avLst/>
            </a:prstGeom>
            <a:noFill/>
          </p:spPr>
          <p:txBody>
            <a:bodyPr wrap="none" rtlCol="0" anchor="t" anchorCtr="1">
              <a:spAutoFit/>
            </a:bodyPr>
            <a:lstStyle/>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Executive </a:t>
              </a:r>
            </a:p>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summary</a:t>
              </a:r>
            </a:p>
            <a:p>
              <a:pPr algn="ctr">
                <a:lnSpc>
                  <a:spcPts val="2680"/>
                </a:lnSpc>
              </a:pPr>
              <a:endPar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endParaRPr>
            </a:p>
          </p:txBody>
        </p:sp>
        <p:cxnSp>
          <p:nvCxnSpPr>
            <p:cNvPr id="65" name="Straight Connector 39"/>
            <p:cNvCxnSpPr/>
            <p:nvPr/>
          </p:nvCxnSpPr>
          <p:spPr>
            <a:xfrm>
              <a:off x="8389214" y="340887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9663014" y="1941528"/>
            <a:ext cx="1618392" cy="1871359"/>
            <a:chOff x="7713828" y="1683864"/>
            <a:chExt cx="1618392" cy="1871359"/>
          </a:xfrm>
        </p:grpSpPr>
        <p:sp>
          <p:nvSpPr>
            <p:cNvPr id="67" name="TextBox 26"/>
            <p:cNvSpPr txBox="1"/>
            <p:nvPr/>
          </p:nvSpPr>
          <p:spPr>
            <a:xfrm>
              <a:off x="7713828" y="1683864"/>
              <a:ext cx="1618392" cy="769441"/>
            </a:xfrm>
            <a:prstGeom prst="rect">
              <a:avLst/>
            </a:prstGeom>
            <a:noFill/>
          </p:spPr>
          <p:txBody>
            <a:bodyPr wrap="none" rtlCol="0">
              <a:spAutoFit/>
            </a:bodyPr>
            <a:lstStyle/>
            <a:p>
              <a:pPr algn="ctr"/>
              <a:r>
                <a:rPr lang="en-US" altLang="zh-CN" sz="4400" b="1" dirty="0">
                  <a:solidFill>
                    <a:schemeClr val="tx2">
                      <a:lumMod val="75000"/>
                    </a:schemeClr>
                  </a:solidFill>
                  <a:latin typeface="微软雅黑" panose="020B0503020204020204" pitchFamily="34" charset="-122"/>
                  <a:ea typeface="微软雅黑" panose="020B0503020204020204" pitchFamily="34" charset="-122"/>
                  <a:cs typeface="Montserrat Semi" charset="0"/>
                </a:rPr>
                <a:t>TWO</a:t>
              </a:r>
              <a:endParaRPr lang="en-US" sz="4400" b="1" dirty="0">
                <a:solidFill>
                  <a:schemeClr val="tx2">
                    <a:lumMod val="75000"/>
                  </a:schemeClr>
                </a:solidFill>
                <a:latin typeface="微软雅黑" panose="020B0503020204020204" pitchFamily="34" charset="-122"/>
                <a:ea typeface="微软雅黑" panose="020B0503020204020204" pitchFamily="34" charset="-122"/>
                <a:cs typeface="Montserrat Semi" charset="0"/>
              </a:endParaRPr>
            </a:p>
          </p:txBody>
        </p:sp>
        <p:sp>
          <p:nvSpPr>
            <p:cNvPr id="68" name="TextBox 38"/>
            <p:cNvSpPr txBox="1"/>
            <p:nvPr/>
          </p:nvSpPr>
          <p:spPr>
            <a:xfrm>
              <a:off x="7953800" y="2455755"/>
              <a:ext cx="1138453" cy="1099468"/>
            </a:xfrm>
            <a:prstGeom prst="rect">
              <a:avLst/>
            </a:prstGeom>
            <a:noFill/>
          </p:spPr>
          <p:txBody>
            <a:bodyPr wrap="none" rtlCol="0" anchor="t" anchorCtr="1">
              <a:spAutoFit/>
            </a:bodyPr>
            <a:lstStyle/>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SWOT </a:t>
              </a:r>
            </a:p>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Analysis</a:t>
              </a:r>
            </a:p>
            <a:p>
              <a:pPr algn="ctr">
                <a:lnSpc>
                  <a:spcPts val="2680"/>
                </a:lnSpc>
              </a:pPr>
              <a:endPar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endParaRPr>
            </a:p>
          </p:txBody>
        </p:sp>
        <p:cxnSp>
          <p:nvCxnSpPr>
            <p:cNvPr id="69" name="Straight Connector 39"/>
            <p:cNvCxnSpPr/>
            <p:nvPr/>
          </p:nvCxnSpPr>
          <p:spPr>
            <a:xfrm>
              <a:off x="8389214" y="340887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7103041" y="4124289"/>
            <a:ext cx="2039340" cy="1871359"/>
            <a:chOff x="7503355" y="1683864"/>
            <a:chExt cx="2039340" cy="1871359"/>
          </a:xfrm>
        </p:grpSpPr>
        <p:sp>
          <p:nvSpPr>
            <p:cNvPr id="71" name="TextBox 26"/>
            <p:cNvSpPr txBox="1"/>
            <p:nvPr/>
          </p:nvSpPr>
          <p:spPr>
            <a:xfrm>
              <a:off x="7503355" y="1683864"/>
              <a:ext cx="2039340" cy="769441"/>
            </a:xfrm>
            <a:prstGeom prst="rect">
              <a:avLst/>
            </a:prstGeom>
            <a:noFill/>
          </p:spPr>
          <p:txBody>
            <a:bodyPr wrap="none" rtlCol="0">
              <a:spAutoFit/>
            </a:bodyPr>
            <a:lstStyle/>
            <a:p>
              <a:pPr algn="ctr"/>
              <a:r>
                <a:rPr lang="en-US" sz="4400" b="1" dirty="0">
                  <a:solidFill>
                    <a:schemeClr val="tx2">
                      <a:lumMod val="75000"/>
                    </a:schemeClr>
                  </a:solidFill>
                  <a:latin typeface="微软雅黑" panose="020B0503020204020204" pitchFamily="34" charset="-122"/>
                  <a:ea typeface="微软雅黑" panose="020B0503020204020204" pitchFamily="34" charset="-122"/>
                  <a:cs typeface="Montserrat Semi" charset="0"/>
                </a:rPr>
                <a:t>THREE</a:t>
              </a:r>
            </a:p>
          </p:txBody>
        </p:sp>
        <p:sp>
          <p:nvSpPr>
            <p:cNvPr id="72" name="TextBox 38"/>
            <p:cNvSpPr txBox="1"/>
            <p:nvPr/>
          </p:nvSpPr>
          <p:spPr>
            <a:xfrm>
              <a:off x="7844510" y="2455755"/>
              <a:ext cx="1357038" cy="1099468"/>
            </a:xfrm>
            <a:prstGeom prst="rect">
              <a:avLst/>
            </a:prstGeom>
            <a:noFill/>
          </p:spPr>
          <p:txBody>
            <a:bodyPr wrap="none" rtlCol="0" anchor="t" anchorCtr="1">
              <a:spAutoFit/>
            </a:bodyPr>
            <a:lstStyle/>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Corporate</a:t>
              </a:r>
            </a:p>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Goals</a:t>
              </a:r>
            </a:p>
            <a:p>
              <a:pPr algn="ctr">
                <a:lnSpc>
                  <a:spcPts val="2680"/>
                </a:lnSpc>
              </a:pPr>
              <a:endPar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endParaRPr>
            </a:p>
          </p:txBody>
        </p:sp>
        <p:cxnSp>
          <p:nvCxnSpPr>
            <p:cNvPr id="73" name="Straight Connector 39"/>
            <p:cNvCxnSpPr/>
            <p:nvPr/>
          </p:nvCxnSpPr>
          <p:spPr>
            <a:xfrm>
              <a:off x="8389214" y="340887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9575972" y="4124289"/>
            <a:ext cx="1792477" cy="1871359"/>
            <a:chOff x="7626786" y="1683864"/>
            <a:chExt cx="1792477" cy="1871359"/>
          </a:xfrm>
        </p:grpSpPr>
        <p:sp>
          <p:nvSpPr>
            <p:cNvPr id="75" name="TextBox 26"/>
            <p:cNvSpPr txBox="1"/>
            <p:nvPr/>
          </p:nvSpPr>
          <p:spPr>
            <a:xfrm>
              <a:off x="7626786" y="1683864"/>
              <a:ext cx="1792477" cy="769441"/>
            </a:xfrm>
            <a:prstGeom prst="rect">
              <a:avLst/>
            </a:prstGeom>
            <a:noFill/>
          </p:spPr>
          <p:txBody>
            <a:bodyPr wrap="none" rtlCol="0">
              <a:spAutoFit/>
            </a:bodyPr>
            <a:lstStyle/>
            <a:p>
              <a:pPr algn="ctr"/>
              <a:r>
                <a:rPr lang="en-US" altLang="zh-CN" sz="4400" b="1" dirty="0">
                  <a:solidFill>
                    <a:schemeClr val="tx2">
                      <a:lumMod val="75000"/>
                    </a:schemeClr>
                  </a:solidFill>
                  <a:latin typeface="微软雅黑" panose="020B0503020204020204" pitchFamily="34" charset="-122"/>
                  <a:ea typeface="微软雅黑" panose="020B0503020204020204" pitchFamily="34" charset="-122"/>
                  <a:cs typeface="Montserrat Semi" charset="0"/>
                </a:rPr>
                <a:t>FOUR</a:t>
              </a:r>
              <a:endParaRPr lang="en-US" sz="4400" b="1" dirty="0">
                <a:solidFill>
                  <a:schemeClr val="tx2">
                    <a:lumMod val="75000"/>
                  </a:schemeClr>
                </a:solidFill>
                <a:latin typeface="微软雅黑" panose="020B0503020204020204" pitchFamily="34" charset="-122"/>
                <a:ea typeface="微软雅黑" panose="020B0503020204020204" pitchFamily="34" charset="-122"/>
                <a:cs typeface="Montserrat Semi" charset="0"/>
              </a:endParaRPr>
            </a:p>
          </p:txBody>
        </p:sp>
        <p:sp>
          <p:nvSpPr>
            <p:cNvPr id="76" name="TextBox 38"/>
            <p:cNvSpPr txBox="1"/>
            <p:nvPr/>
          </p:nvSpPr>
          <p:spPr>
            <a:xfrm>
              <a:off x="8017120" y="2455755"/>
              <a:ext cx="1011815" cy="1099468"/>
            </a:xfrm>
            <a:prstGeom prst="rect">
              <a:avLst/>
            </a:prstGeom>
            <a:noFill/>
          </p:spPr>
          <p:txBody>
            <a:bodyPr wrap="none" rtlCol="0" anchor="t" anchorCtr="1">
              <a:spAutoFit/>
            </a:bodyPr>
            <a:lstStyle/>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Action </a:t>
              </a:r>
            </a:p>
            <a:p>
              <a:pPr algn="ctr">
                <a:lnSpc>
                  <a:spcPts val="2680"/>
                </a:lnSpc>
              </a:pPr>
              <a:r>
                <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rPr>
                <a:t>Plan</a:t>
              </a:r>
            </a:p>
            <a:p>
              <a:pPr algn="ctr">
                <a:lnSpc>
                  <a:spcPts val="2680"/>
                </a:lnSpc>
              </a:pPr>
              <a:endParaRPr lang="en-US" altLang="zh-CN" b="1" dirty="0">
                <a:solidFill>
                  <a:schemeClr val="tx2">
                    <a:lumMod val="75000"/>
                  </a:schemeClr>
                </a:solidFill>
                <a:latin typeface="微软雅黑" panose="020B0503020204020204" pitchFamily="34" charset="-122"/>
                <a:ea typeface="微软雅黑" panose="020B0503020204020204" pitchFamily="34" charset="-122"/>
                <a:cs typeface="Poppins SemiBold" charset="0"/>
              </a:endParaRPr>
            </a:p>
          </p:txBody>
        </p:sp>
        <p:cxnSp>
          <p:nvCxnSpPr>
            <p:cNvPr id="77" name="Straight Connector 39"/>
            <p:cNvCxnSpPr/>
            <p:nvPr/>
          </p:nvCxnSpPr>
          <p:spPr>
            <a:xfrm>
              <a:off x="8389214" y="340887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0" y="6442565"/>
            <a:ext cx="12190413" cy="2422802"/>
            <a:chOff x="-642802" y="5954997"/>
            <a:chExt cx="13394002" cy="3207983"/>
          </a:xfrm>
        </p:grpSpPr>
        <p:sp>
          <p:nvSpPr>
            <p:cNvPr id="78" name="Hexagon 2"/>
            <p:cNvSpPr/>
            <p:nvPr/>
          </p:nvSpPr>
          <p:spPr>
            <a:xfrm rot="5400000">
              <a:off x="9764458" y="6176237"/>
              <a:ext cx="3207982" cy="27655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79" name="Hexagon 51"/>
            <p:cNvSpPr/>
            <p:nvPr/>
          </p:nvSpPr>
          <p:spPr>
            <a:xfrm rot="5400000">
              <a:off x="6221624" y="6176238"/>
              <a:ext cx="3207982" cy="276550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0" name="Hexagon 52"/>
            <p:cNvSpPr/>
            <p:nvPr/>
          </p:nvSpPr>
          <p:spPr>
            <a:xfrm rot="5400000">
              <a:off x="2678791" y="6176237"/>
              <a:ext cx="3207982" cy="27655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1" name="Hexagon 53"/>
            <p:cNvSpPr/>
            <p:nvPr/>
          </p:nvSpPr>
          <p:spPr>
            <a:xfrm rot="5400000">
              <a:off x="-864042" y="6176237"/>
              <a:ext cx="3207982" cy="276550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grpSp>
    </p:spTree>
    <p:extLst>
      <p:ext uri="{BB962C8B-B14F-4D97-AF65-F5344CB8AC3E}">
        <p14:creationId xmlns:p14="http://schemas.microsoft.com/office/powerpoint/2010/main" val="54439440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750"/>
                                            <p:tgtEl>
                                              <p:spTgt spid="2"/>
                                            </p:tgtEl>
                                          </p:cBhvr>
                                        </p:animEffect>
                                      </p:childTnLst>
                                    </p:cTn>
                                  </p:par>
                                </p:childTnLst>
                              </p:cTn>
                            </p:par>
                            <p:par>
                              <p:cTn id="13" fill="hold">
                                <p:stCondLst>
                                  <p:cond delay="175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750"/>
                                            <p:tgtEl>
                                              <p:spTgt spid="39"/>
                                            </p:tgtEl>
                                          </p:cBhvr>
                                        </p:animEffect>
                                        <p:anim calcmode="lin" valueType="num">
                                          <p:cBhvr>
                                            <p:cTn id="17" dur="750" fill="hold"/>
                                            <p:tgtEl>
                                              <p:spTgt spid="39"/>
                                            </p:tgtEl>
                                            <p:attrNameLst>
                                              <p:attrName>ppt_x</p:attrName>
                                            </p:attrNameLst>
                                          </p:cBhvr>
                                          <p:tavLst>
                                            <p:tav tm="0">
                                              <p:val>
                                                <p:strVal val="#ppt_x"/>
                                              </p:val>
                                            </p:tav>
                                            <p:tav tm="100000">
                                              <p:val>
                                                <p:strVal val="#ppt_x"/>
                                              </p:val>
                                            </p:tav>
                                          </p:tavLst>
                                        </p:anim>
                                        <p:anim calcmode="lin" valueType="num">
                                          <p:cBhvr>
                                            <p:cTn id="18" dur="75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accel="26667" fill="hold" nodeType="afterEffect" p14:presetBounceEnd="50667">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50667">
                                          <p:cBhvr additive="base">
                                            <p:cTn id="22" dur="750" fill="hold"/>
                                            <p:tgtEl>
                                              <p:spTgt spid="3"/>
                                            </p:tgtEl>
                                            <p:attrNameLst>
                                              <p:attrName>ppt_x</p:attrName>
                                            </p:attrNameLst>
                                          </p:cBhvr>
                                          <p:tavLst>
                                            <p:tav tm="0">
                                              <p:val>
                                                <p:strVal val="#ppt_x"/>
                                              </p:val>
                                            </p:tav>
                                            <p:tav tm="100000">
                                              <p:val>
                                                <p:strVal val="#ppt_x"/>
                                              </p:val>
                                            </p:tav>
                                          </p:tavLst>
                                        </p:anim>
                                        <p:anim calcmode="lin" valueType="num" p14:bounceEnd="50667">
                                          <p:cBhvr additive="base">
                                            <p:cTn id="23" dur="75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1" accel="26667" fill="hold" nodeType="withEffect" p14:presetBounceEnd="50667">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14:bounceEnd="50667">
                                          <p:cBhvr additive="base">
                                            <p:cTn id="26" dur="750" fill="hold"/>
                                            <p:tgtEl>
                                              <p:spTgt spid="66"/>
                                            </p:tgtEl>
                                            <p:attrNameLst>
                                              <p:attrName>ppt_x</p:attrName>
                                            </p:attrNameLst>
                                          </p:cBhvr>
                                          <p:tavLst>
                                            <p:tav tm="0">
                                              <p:val>
                                                <p:strVal val="#ppt_x"/>
                                              </p:val>
                                            </p:tav>
                                            <p:tav tm="100000">
                                              <p:val>
                                                <p:strVal val="#ppt_x"/>
                                              </p:val>
                                            </p:tav>
                                          </p:tavLst>
                                        </p:anim>
                                        <p:anim calcmode="lin" valueType="num" p14:bounceEnd="50667">
                                          <p:cBhvr additive="base">
                                            <p:cTn id="27" dur="750" fill="hold"/>
                                            <p:tgtEl>
                                              <p:spTgt spid="66"/>
                                            </p:tgtEl>
                                            <p:attrNameLst>
                                              <p:attrName>ppt_y</p:attrName>
                                            </p:attrNameLst>
                                          </p:cBhvr>
                                          <p:tavLst>
                                            <p:tav tm="0">
                                              <p:val>
                                                <p:strVal val="0-#ppt_h/2"/>
                                              </p:val>
                                            </p:tav>
                                            <p:tav tm="100000">
                                              <p:val>
                                                <p:strVal val="#ppt_y"/>
                                              </p:val>
                                            </p:tav>
                                          </p:tavLst>
                                        </p:anim>
                                      </p:childTnLst>
                                    </p:cTn>
                                  </p:par>
                                  <p:par>
                                    <p:cTn id="28" presetID="2" presetClass="entr" presetSubtype="1" accel="26667" fill="hold" nodeType="withEffect" p14:presetBounceEnd="50667">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14:bounceEnd="50667">
                                          <p:cBhvr additive="base">
                                            <p:cTn id="30" dur="750" fill="hold"/>
                                            <p:tgtEl>
                                              <p:spTgt spid="70"/>
                                            </p:tgtEl>
                                            <p:attrNameLst>
                                              <p:attrName>ppt_x</p:attrName>
                                            </p:attrNameLst>
                                          </p:cBhvr>
                                          <p:tavLst>
                                            <p:tav tm="0">
                                              <p:val>
                                                <p:strVal val="#ppt_x"/>
                                              </p:val>
                                            </p:tav>
                                            <p:tav tm="100000">
                                              <p:val>
                                                <p:strVal val="#ppt_x"/>
                                              </p:val>
                                            </p:tav>
                                          </p:tavLst>
                                        </p:anim>
                                        <p:anim calcmode="lin" valueType="num" p14:bounceEnd="50667">
                                          <p:cBhvr additive="base">
                                            <p:cTn id="31" dur="750" fill="hold"/>
                                            <p:tgtEl>
                                              <p:spTgt spid="70"/>
                                            </p:tgtEl>
                                            <p:attrNameLst>
                                              <p:attrName>ppt_y</p:attrName>
                                            </p:attrNameLst>
                                          </p:cBhvr>
                                          <p:tavLst>
                                            <p:tav tm="0">
                                              <p:val>
                                                <p:strVal val="0-#ppt_h/2"/>
                                              </p:val>
                                            </p:tav>
                                            <p:tav tm="100000">
                                              <p:val>
                                                <p:strVal val="#ppt_y"/>
                                              </p:val>
                                            </p:tav>
                                          </p:tavLst>
                                        </p:anim>
                                      </p:childTnLst>
                                    </p:cTn>
                                  </p:par>
                                  <p:par>
                                    <p:cTn id="32" presetID="2" presetClass="entr" presetSubtype="4" accel="26667" fill="hold" nodeType="withEffect" p14:presetBounceEnd="50667">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14:bounceEnd="50667">
                                          <p:cBhvr additive="base">
                                            <p:cTn id="34" dur="750" fill="hold"/>
                                            <p:tgtEl>
                                              <p:spTgt spid="74"/>
                                            </p:tgtEl>
                                            <p:attrNameLst>
                                              <p:attrName>ppt_x</p:attrName>
                                            </p:attrNameLst>
                                          </p:cBhvr>
                                          <p:tavLst>
                                            <p:tav tm="0">
                                              <p:val>
                                                <p:strVal val="#ppt_x"/>
                                              </p:val>
                                            </p:tav>
                                            <p:tav tm="100000">
                                              <p:val>
                                                <p:strVal val="#ppt_x"/>
                                              </p:val>
                                            </p:tav>
                                          </p:tavLst>
                                        </p:anim>
                                        <p:anim calcmode="lin" valueType="num" p14:bounceEnd="50667">
                                          <p:cBhvr additive="base">
                                            <p:cTn id="35" dur="750" fill="hold"/>
                                            <p:tgtEl>
                                              <p:spTgt spid="74"/>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2" presetClass="entr" presetSubtype="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750"/>
                                            <p:tgtEl>
                                              <p:spTgt spid="2"/>
                                            </p:tgtEl>
                                          </p:cBhvr>
                                        </p:animEffect>
                                      </p:childTnLst>
                                    </p:cTn>
                                  </p:par>
                                </p:childTnLst>
                              </p:cTn>
                            </p:par>
                            <p:par>
                              <p:cTn id="13" fill="hold">
                                <p:stCondLst>
                                  <p:cond delay="175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750"/>
                                            <p:tgtEl>
                                              <p:spTgt spid="39"/>
                                            </p:tgtEl>
                                          </p:cBhvr>
                                        </p:animEffect>
                                        <p:anim calcmode="lin" valueType="num">
                                          <p:cBhvr>
                                            <p:cTn id="17" dur="750" fill="hold"/>
                                            <p:tgtEl>
                                              <p:spTgt spid="39"/>
                                            </p:tgtEl>
                                            <p:attrNameLst>
                                              <p:attrName>ppt_x</p:attrName>
                                            </p:attrNameLst>
                                          </p:cBhvr>
                                          <p:tavLst>
                                            <p:tav tm="0">
                                              <p:val>
                                                <p:strVal val="#ppt_x"/>
                                              </p:val>
                                            </p:tav>
                                            <p:tav tm="100000">
                                              <p:val>
                                                <p:strVal val="#ppt_x"/>
                                              </p:val>
                                            </p:tav>
                                          </p:tavLst>
                                        </p:anim>
                                        <p:anim calcmode="lin" valueType="num">
                                          <p:cBhvr>
                                            <p:cTn id="18" dur="75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accel="26667"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ppt_x"/>
                                              </p:val>
                                            </p:tav>
                                            <p:tav tm="100000">
                                              <p:val>
                                                <p:strVal val="#ppt_x"/>
                                              </p:val>
                                            </p:tav>
                                          </p:tavLst>
                                        </p:anim>
                                        <p:anim calcmode="lin" valueType="num">
                                          <p:cBhvr additive="base">
                                            <p:cTn id="23" dur="75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1" accel="26667"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750" fill="hold"/>
                                            <p:tgtEl>
                                              <p:spTgt spid="66"/>
                                            </p:tgtEl>
                                            <p:attrNameLst>
                                              <p:attrName>ppt_x</p:attrName>
                                            </p:attrNameLst>
                                          </p:cBhvr>
                                          <p:tavLst>
                                            <p:tav tm="0">
                                              <p:val>
                                                <p:strVal val="#ppt_x"/>
                                              </p:val>
                                            </p:tav>
                                            <p:tav tm="100000">
                                              <p:val>
                                                <p:strVal val="#ppt_x"/>
                                              </p:val>
                                            </p:tav>
                                          </p:tavLst>
                                        </p:anim>
                                        <p:anim calcmode="lin" valueType="num">
                                          <p:cBhvr additive="base">
                                            <p:cTn id="27" dur="750" fill="hold"/>
                                            <p:tgtEl>
                                              <p:spTgt spid="66"/>
                                            </p:tgtEl>
                                            <p:attrNameLst>
                                              <p:attrName>ppt_y</p:attrName>
                                            </p:attrNameLst>
                                          </p:cBhvr>
                                          <p:tavLst>
                                            <p:tav tm="0">
                                              <p:val>
                                                <p:strVal val="0-#ppt_h/2"/>
                                              </p:val>
                                            </p:tav>
                                            <p:tav tm="100000">
                                              <p:val>
                                                <p:strVal val="#ppt_y"/>
                                              </p:val>
                                            </p:tav>
                                          </p:tavLst>
                                        </p:anim>
                                      </p:childTnLst>
                                    </p:cTn>
                                  </p:par>
                                  <p:par>
                                    <p:cTn id="28" presetID="2" presetClass="entr" presetSubtype="1" accel="26667"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750" fill="hold"/>
                                            <p:tgtEl>
                                              <p:spTgt spid="70"/>
                                            </p:tgtEl>
                                            <p:attrNameLst>
                                              <p:attrName>ppt_x</p:attrName>
                                            </p:attrNameLst>
                                          </p:cBhvr>
                                          <p:tavLst>
                                            <p:tav tm="0">
                                              <p:val>
                                                <p:strVal val="#ppt_x"/>
                                              </p:val>
                                            </p:tav>
                                            <p:tav tm="100000">
                                              <p:val>
                                                <p:strVal val="#ppt_x"/>
                                              </p:val>
                                            </p:tav>
                                          </p:tavLst>
                                        </p:anim>
                                        <p:anim calcmode="lin" valueType="num">
                                          <p:cBhvr additive="base">
                                            <p:cTn id="31" dur="750" fill="hold"/>
                                            <p:tgtEl>
                                              <p:spTgt spid="70"/>
                                            </p:tgtEl>
                                            <p:attrNameLst>
                                              <p:attrName>ppt_y</p:attrName>
                                            </p:attrNameLst>
                                          </p:cBhvr>
                                          <p:tavLst>
                                            <p:tav tm="0">
                                              <p:val>
                                                <p:strVal val="0-#ppt_h/2"/>
                                              </p:val>
                                            </p:tav>
                                            <p:tav tm="100000">
                                              <p:val>
                                                <p:strVal val="#ppt_y"/>
                                              </p:val>
                                            </p:tav>
                                          </p:tavLst>
                                        </p:anim>
                                      </p:childTnLst>
                                    </p:cTn>
                                  </p:par>
                                  <p:par>
                                    <p:cTn id="32" presetID="2" presetClass="entr" presetSubtype="4" accel="26667"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750" fill="hold"/>
                                            <p:tgtEl>
                                              <p:spTgt spid="74"/>
                                            </p:tgtEl>
                                            <p:attrNameLst>
                                              <p:attrName>ppt_x</p:attrName>
                                            </p:attrNameLst>
                                          </p:cBhvr>
                                          <p:tavLst>
                                            <p:tav tm="0">
                                              <p:val>
                                                <p:strVal val="#ppt_x"/>
                                              </p:val>
                                            </p:tav>
                                            <p:tav tm="100000">
                                              <p:val>
                                                <p:strVal val="#ppt_x"/>
                                              </p:val>
                                            </p:tav>
                                          </p:tavLst>
                                        </p:anim>
                                        <p:anim calcmode="lin" valueType="num">
                                          <p:cBhvr additive="base">
                                            <p:cTn id="35" dur="750" fill="hold"/>
                                            <p:tgtEl>
                                              <p:spTgt spid="74"/>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2" presetClass="entr" presetSubtype="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439922" y="1753841"/>
            <a:ext cx="5386603" cy="1604917"/>
            <a:chOff x="608877" y="2473800"/>
            <a:chExt cx="5386603" cy="1604917"/>
          </a:xfrm>
        </p:grpSpPr>
        <p:sp>
          <p:nvSpPr>
            <p:cNvPr id="48" name="文本框 2"/>
            <p:cNvSpPr txBox="1"/>
            <p:nvPr/>
          </p:nvSpPr>
          <p:spPr>
            <a:xfrm>
              <a:off x="885778" y="2473800"/>
              <a:ext cx="1368300" cy="523220"/>
            </a:xfrm>
            <a:prstGeom prst="rect">
              <a:avLst/>
            </a:prstGeom>
            <a:solidFill>
              <a:schemeClr val="accent1"/>
            </a:solidFill>
            <a:ln w="19050">
              <a:noFill/>
            </a:ln>
            <a:effectLst/>
          </p:spPr>
          <p:txBody>
            <a:bodyPr wrap="square" rtlCol="0">
              <a:spAutoFit/>
            </a:bodyPr>
            <a:lstStyle/>
            <a:p>
              <a:pPr algn="ct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50" name="文本框 12"/>
            <p:cNvSpPr txBox="1"/>
            <p:nvPr/>
          </p:nvSpPr>
          <p:spPr>
            <a:xfrm>
              <a:off x="608877" y="3157059"/>
              <a:ext cx="5386603" cy="769441"/>
            </a:xfrm>
            <a:prstGeom prst="rect">
              <a:avLst/>
            </a:prstGeom>
            <a:noFill/>
          </p:spPr>
          <p:txBody>
            <a:bodyPr wrap="none" rtlCol="0">
              <a:spAutoFit/>
            </a:bodyPr>
            <a:lstStyle/>
            <a:p>
              <a:pPr algn="ctr"/>
              <a:r>
                <a:rPr lang="en-US" altLang="zh-CN" sz="4400" dirty="0">
                  <a:solidFill>
                    <a:schemeClr val="tx2">
                      <a:lumMod val="50000"/>
                    </a:schemeClr>
                  </a:solidFill>
                  <a:latin typeface="微软雅黑" pitchFamily="34" charset="-122"/>
                  <a:ea typeface="微软雅黑" pitchFamily="34" charset="-122"/>
                  <a:cs typeface="Microsoft JhengHei Light" panose="020B0304030504040204" pitchFamily="34" charset="-122"/>
                </a:rPr>
                <a:t>Executive summary</a:t>
              </a:r>
              <a:endParaRPr lang="zh-CN" altLang="en-US" sz="4400" b="1" dirty="0">
                <a:solidFill>
                  <a:schemeClr val="tx2">
                    <a:lumMod val="50000"/>
                  </a:schemeClr>
                </a:solidFill>
                <a:latin typeface="微软雅黑" pitchFamily="34" charset="-122"/>
                <a:ea typeface="微软雅黑" pitchFamily="34" charset="-122"/>
                <a:cs typeface="Microsoft JhengHei Light" panose="020B0304030504040204" pitchFamily="34" charset="-122"/>
              </a:endParaRPr>
            </a:p>
          </p:txBody>
        </p:sp>
        <p:sp>
          <p:nvSpPr>
            <p:cNvPr id="51" name="矩形 50"/>
            <p:cNvSpPr/>
            <p:nvPr/>
          </p:nvSpPr>
          <p:spPr>
            <a:xfrm>
              <a:off x="873078" y="40607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2" name="TextBox 23"/>
          <p:cNvSpPr txBox="1"/>
          <p:nvPr/>
        </p:nvSpPr>
        <p:spPr>
          <a:xfrm>
            <a:off x="6511508" y="3571917"/>
            <a:ext cx="4908861" cy="2585323"/>
          </a:xfrm>
          <a:prstGeom prst="rect">
            <a:avLst/>
          </a:prstGeom>
          <a:noFill/>
        </p:spPr>
        <p:txBody>
          <a:bodyPr wrap="square" rtlCol="0">
            <a:spAutoFit/>
          </a:bodyPr>
          <a:lstStyle/>
          <a:p>
            <a:pPr algn="just"/>
            <a:r>
              <a:rPr lang="en-US" b="1" dirty="0"/>
              <a:t>Mission statement</a:t>
            </a:r>
            <a:r>
              <a:rPr lang="en-US" dirty="0"/>
              <a:t>: Our mission is to create engaging, immersive, and innovative video games that entertain and inspire players around the world.</a:t>
            </a:r>
          </a:p>
          <a:p>
            <a:pPr algn="just"/>
            <a:endParaRPr lang="en-US" dirty="0"/>
          </a:p>
          <a:p>
            <a:pPr algn="just"/>
            <a:r>
              <a:rPr lang="en-US" b="1" dirty="0"/>
              <a:t>Vision statement</a:t>
            </a:r>
            <a:r>
              <a:rPr lang="en-US" dirty="0"/>
              <a:t>: To be recognized as a leading game development studio that sets the standard for creativity, quality, and innovation in the industry.</a:t>
            </a:r>
          </a:p>
        </p:txBody>
      </p:sp>
      <p:sp>
        <p:nvSpPr>
          <p:cNvPr id="20" name="矩形 19"/>
          <p:cNvSpPr/>
          <p:nvPr/>
        </p:nvSpPr>
        <p:spPr>
          <a:xfrm>
            <a:off x="1043928" y="1700037"/>
            <a:ext cx="5208158" cy="446040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rot="5400000">
            <a:off x="1209320" y="357887"/>
            <a:ext cx="4177333" cy="5110638"/>
            <a:chOff x="1014410" y="146868"/>
            <a:chExt cx="10161590" cy="6267450"/>
          </a:xfrm>
        </p:grpSpPr>
        <p:sp>
          <p:nvSpPr>
            <p:cNvPr id="22" name="矩形 21"/>
            <p:cNvSpPr/>
            <p:nvPr/>
          </p:nvSpPr>
          <p:spPr>
            <a:xfrm>
              <a:off x="1014410" y="432618"/>
              <a:ext cx="10161590" cy="5981700"/>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880882" y="146868"/>
              <a:ext cx="1260624" cy="603248"/>
              <a:chOff x="1880882" y="323850"/>
              <a:chExt cx="1260624" cy="603248"/>
            </a:xfrm>
          </p:grpSpPr>
          <p:sp>
            <p:nvSpPr>
              <p:cNvPr id="24" name="矩形 23"/>
              <p:cNvSpPr/>
              <p:nvPr/>
            </p:nvSpPr>
            <p:spPr>
              <a:xfrm>
                <a:off x="1880882" y="323850"/>
                <a:ext cx="31306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50699" y="355598"/>
                <a:ext cx="27831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90032" y="325120"/>
                <a:ext cx="35147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400969" y="865031"/>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b="1" dirty="0">
                <a:solidFill>
                  <a:schemeClr val="tx2">
                    <a:lumMod val="75000"/>
                  </a:schemeClr>
                </a:solidFill>
                <a:latin typeface="微软雅黑" pitchFamily="34" charset="-122"/>
                <a:ea typeface="微软雅黑" pitchFamily="34" charset="-122"/>
              </a:rPr>
              <a:t>ONE</a:t>
            </a:r>
            <a:endParaRPr lang="zh-CN" altLang="en-US" sz="1100" b="1" dirty="0">
              <a:solidFill>
                <a:schemeClr val="tx2">
                  <a:lumMod val="75000"/>
                </a:schemeClr>
              </a:solidFill>
              <a:latin typeface="微软雅黑" pitchFamily="34" charset="-122"/>
              <a:ea typeface="微软雅黑" pitchFamily="34" charset="-122"/>
            </a:endParaRPr>
          </a:p>
        </p:txBody>
      </p:sp>
      <p:grpSp>
        <p:nvGrpSpPr>
          <p:cNvPr id="28" name="组合 27"/>
          <p:cNvGrpSpPr/>
          <p:nvPr/>
        </p:nvGrpSpPr>
        <p:grpSpPr>
          <a:xfrm>
            <a:off x="0" y="6442565"/>
            <a:ext cx="12190413" cy="2422802"/>
            <a:chOff x="-642802" y="5954997"/>
            <a:chExt cx="13394002" cy="3207983"/>
          </a:xfrm>
        </p:grpSpPr>
        <p:sp>
          <p:nvSpPr>
            <p:cNvPr id="29" name="Hexagon 2"/>
            <p:cNvSpPr/>
            <p:nvPr/>
          </p:nvSpPr>
          <p:spPr>
            <a:xfrm rot="5400000">
              <a:off x="9764458" y="6176237"/>
              <a:ext cx="3207982" cy="27655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0" name="Hexagon 51"/>
            <p:cNvSpPr/>
            <p:nvPr/>
          </p:nvSpPr>
          <p:spPr>
            <a:xfrm rot="5400000">
              <a:off x="6221624" y="6176238"/>
              <a:ext cx="3207982" cy="276550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1" name="Hexagon 52"/>
            <p:cNvSpPr/>
            <p:nvPr/>
          </p:nvSpPr>
          <p:spPr>
            <a:xfrm rot="5400000">
              <a:off x="2678791" y="6176237"/>
              <a:ext cx="3207982" cy="27655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2" name="Hexagon 53"/>
            <p:cNvSpPr/>
            <p:nvPr/>
          </p:nvSpPr>
          <p:spPr>
            <a:xfrm rot="5400000">
              <a:off x="-864042" y="6176237"/>
              <a:ext cx="3207982" cy="276550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grpSp>
      <p:pic>
        <p:nvPicPr>
          <p:cNvPr id="3" name="Graphic 2" descr="Owl">
            <a:extLst>
              <a:ext uri="{FF2B5EF4-FFF2-40B4-BE49-F238E27FC236}">
                <a16:creationId xmlns:a16="http://schemas.microsoft.com/office/drawing/2014/main" id="{B3749F29-C3EA-0A5B-1E50-3269F6025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8865" y="1431082"/>
            <a:ext cx="914400" cy="914400"/>
          </a:xfrm>
          <a:prstGeom prst="rect">
            <a:avLst/>
          </a:prstGeom>
        </p:spPr>
      </p:pic>
    </p:spTree>
    <p:extLst>
      <p:ext uri="{BB962C8B-B14F-4D97-AF65-F5344CB8AC3E}">
        <p14:creationId xmlns:p14="http://schemas.microsoft.com/office/powerpoint/2010/main" val="3367020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1750"/>
                                        <p:tgtEl>
                                          <p:spTgt spid="21"/>
                                        </p:tgtEl>
                                      </p:cBhvr>
                                    </p:animEffect>
                                  </p:childTnLst>
                                </p:cTn>
                              </p:par>
                            </p:childTnLst>
                          </p:cTn>
                        </p:par>
                        <p:par>
                          <p:cTn id="13" fill="hold">
                            <p:stCondLst>
                              <p:cond delay="175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750"/>
                                        <p:tgtEl>
                                          <p:spTgt spid="47"/>
                                        </p:tgtEl>
                                      </p:cBhvr>
                                    </p:animEffect>
                                  </p:childTnLst>
                                </p:cTn>
                              </p:par>
                            </p:childTnLst>
                          </p:cTn>
                        </p:par>
                        <p:par>
                          <p:cTn id="23" fill="hold">
                            <p:stCondLst>
                              <p:cond delay="3250"/>
                            </p:stCondLst>
                            <p:childTnLst>
                              <p:par>
                                <p:cTn id="24" presetID="22" presetClass="entr" presetSubtype="8" fill="hold" grpId="0" nodeType="afterEffect">
                                  <p:stCondLst>
                                    <p:cond delay="17"/>
                                  </p:stCondLst>
                                  <p:iterate type="lt">
                                    <p:tmPct val="30000"/>
                                  </p:iterate>
                                  <p:childTnLst>
                                    <p:set>
                                      <p:cBhvr>
                                        <p:cTn id="25" dur="1" fill="hold">
                                          <p:stCondLst>
                                            <p:cond delay="0"/>
                                          </p:stCondLst>
                                        </p:cTn>
                                        <p:tgtEl>
                                          <p:spTgt spid="52"/>
                                        </p:tgtEl>
                                        <p:attrNameLst>
                                          <p:attrName>style.visibility</p:attrName>
                                        </p:attrNameLst>
                                      </p:cBhvr>
                                      <p:to>
                                        <p:strVal val="visible"/>
                                      </p:to>
                                    </p:set>
                                    <p:animEffect transition="in" filter="wipe(left)">
                                      <p:cBhvr>
                                        <p:cTn id="26" dur="10"/>
                                        <p:tgtEl>
                                          <p:spTgt spid="52"/>
                                        </p:tgtEl>
                                      </p:cBhvr>
                                    </p:animEffect>
                                  </p:childTnLst>
                                </p:cTn>
                              </p:par>
                            </p:childTnLst>
                          </p:cTn>
                        </p:par>
                        <p:par>
                          <p:cTn id="27" fill="hold">
                            <p:stCondLst>
                              <p:cond delay="4033"/>
                            </p:stCondLst>
                            <p:childTnLst>
                              <p:par>
                                <p:cTn id="28" presetID="2" presetClass="entr" presetSubtype="1"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0"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705600" y="1014394"/>
            <a:ext cx="1938528" cy="265273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848937" y="2771284"/>
            <a:ext cx="1938528" cy="350498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714232" y="3848100"/>
            <a:ext cx="1938528" cy="2428166"/>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848937" y="1014394"/>
            <a:ext cx="1938528" cy="157665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0228109" y="96798"/>
            <a:ext cx="1860704" cy="496292"/>
            <a:chOff x="10063856" y="172796"/>
            <a:chExt cx="1860704" cy="496292"/>
          </a:xfrm>
        </p:grpSpPr>
        <p:sp>
          <p:nvSpPr>
            <p:cNvPr id="3" name="Rectangle 37"/>
            <p:cNvSpPr/>
            <p:nvPr/>
          </p:nvSpPr>
          <p:spPr>
            <a:xfrm>
              <a:off x="10605949" y="623369"/>
              <a:ext cx="7765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sp>
          <p:nvSpPr>
            <p:cNvPr id="4" name="Subtitle 2"/>
            <p:cNvSpPr txBox="1">
              <a:spLocks/>
            </p:cNvSpPr>
            <p:nvPr/>
          </p:nvSpPr>
          <p:spPr>
            <a:xfrm>
              <a:off x="10063856" y="172796"/>
              <a:ext cx="1860704" cy="369494"/>
            </a:xfrm>
            <a:prstGeom prst="rect">
              <a:avLst/>
            </a:prstGeom>
          </p:spPr>
          <p:txBody>
            <a:bodyPr vert="horz" wrap="non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a:latin typeface="Lato Light"/>
                  <a:cs typeface="Lato Light"/>
                </a:rPr>
                <a:t>Add your title here</a:t>
              </a:r>
              <a:endParaRPr lang="en-US" sz="1550" dirty="0">
                <a:solidFill>
                  <a:schemeClr val="accent2"/>
                </a:solidFill>
                <a:latin typeface="Lato Light"/>
                <a:cs typeface="Lato Light"/>
              </a:endParaRPr>
            </a:p>
          </p:txBody>
        </p:sp>
      </p:grpSp>
      <p:grpSp>
        <p:nvGrpSpPr>
          <p:cNvPr id="28" name="组合 27"/>
          <p:cNvGrpSpPr/>
          <p:nvPr/>
        </p:nvGrpSpPr>
        <p:grpSpPr>
          <a:xfrm>
            <a:off x="1457397" y="1014394"/>
            <a:ext cx="4663452" cy="4898358"/>
            <a:chOff x="1457397" y="1014394"/>
            <a:chExt cx="4663452" cy="4898358"/>
          </a:xfrm>
        </p:grpSpPr>
        <p:sp>
          <p:nvSpPr>
            <p:cNvPr id="5" name="Oval 53"/>
            <p:cNvSpPr>
              <a:spLocks noChangeAspect="1"/>
            </p:cNvSpPr>
            <p:nvPr/>
          </p:nvSpPr>
          <p:spPr>
            <a:xfrm>
              <a:off x="1490662" y="5399072"/>
              <a:ext cx="513547" cy="513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charset="0"/>
              </a:endParaRPr>
            </a:p>
          </p:txBody>
        </p:sp>
        <p:sp>
          <p:nvSpPr>
            <p:cNvPr id="6" name="Subtitle 2"/>
            <p:cNvSpPr txBox="1">
              <a:spLocks/>
            </p:cNvSpPr>
            <p:nvPr/>
          </p:nvSpPr>
          <p:spPr>
            <a:xfrm>
              <a:off x="2102197" y="3148157"/>
              <a:ext cx="4018652" cy="33769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endParaRPr lang="en-US" sz="1300" dirty="0">
                <a:solidFill>
                  <a:schemeClr val="tx1"/>
                </a:solidFill>
                <a:latin typeface="Lato Light" charset="0"/>
                <a:ea typeface="Lato Light" charset="0"/>
                <a:cs typeface="Lato Light" charset="0"/>
              </a:endParaRPr>
            </a:p>
          </p:txBody>
        </p:sp>
        <p:sp>
          <p:nvSpPr>
            <p:cNvPr id="7" name="TextBox 39"/>
            <p:cNvSpPr txBox="1"/>
            <p:nvPr/>
          </p:nvSpPr>
          <p:spPr>
            <a:xfrm>
              <a:off x="2146262" y="3069994"/>
              <a:ext cx="2021707" cy="261610"/>
            </a:xfrm>
            <a:prstGeom prst="rect">
              <a:avLst/>
            </a:prstGeom>
            <a:noFill/>
          </p:spPr>
          <p:txBody>
            <a:bodyPr wrap="none" rtlCol="0" anchor="ctr" anchorCtr="0">
              <a:spAutoFit/>
            </a:bodyPr>
            <a:lstStyle/>
            <a:p>
              <a:r>
                <a:rPr lang="en-US" sz="1100" b="1" dirty="0">
                  <a:solidFill>
                    <a:schemeClr val="tx2"/>
                  </a:solidFill>
                  <a:latin typeface="Lato" charset="0"/>
                  <a:ea typeface="Lato" charset="0"/>
                  <a:cs typeface="Lato" charset="0"/>
                </a:rPr>
                <a:t>OFFER AWESOME SERVICES</a:t>
              </a:r>
            </a:p>
          </p:txBody>
        </p:sp>
        <p:sp>
          <p:nvSpPr>
            <p:cNvPr id="9" name="TextBox 41"/>
            <p:cNvSpPr txBox="1"/>
            <p:nvPr/>
          </p:nvSpPr>
          <p:spPr>
            <a:xfrm>
              <a:off x="2267181" y="5536970"/>
              <a:ext cx="1627369" cy="261610"/>
            </a:xfrm>
            <a:prstGeom prst="rect">
              <a:avLst/>
            </a:prstGeom>
            <a:noFill/>
          </p:spPr>
          <p:txBody>
            <a:bodyPr wrap="none" rtlCol="0" anchor="ctr" anchorCtr="0">
              <a:spAutoFit/>
            </a:bodyPr>
            <a:lstStyle/>
            <a:p>
              <a:r>
                <a:rPr lang="en-US" sz="1100" b="1" dirty="0">
                  <a:solidFill>
                    <a:schemeClr val="tx2"/>
                  </a:solidFill>
                  <a:latin typeface="Lato" charset="0"/>
                  <a:ea typeface="Lato" charset="0"/>
                  <a:cs typeface="Lato" charset="0"/>
                </a:rPr>
                <a:t>OFFER 24/7 SUPPORT</a:t>
              </a:r>
            </a:p>
          </p:txBody>
        </p:sp>
        <p:sp>
          <p:nvSpPr>
            <p:cNvPr id="11" name="TextBox 50"/>
            <p:cNvSpPr txBox="1"/>
            <p:nvPr/>
          </p:nvSpPr>
          <p:spPr>
            <a:xfrm>
              <a:off x="2189202" y="4277959"/>
              <a:ext cx="1922321" cy="261610"/>
            </a:xfrm>
            <a:prstGeom prst="rect">
              <a:avLst/>
            </a:prstGeom>
            <a:noFill/>
          </p:spPr>
          <p:txBody>
            <a:bodyPr wrap="none" rtlCol="0" anchor="ctr" anchorCtr="0">
              <a:spAutoFit/>
            </a:bodyPr>
            <a:lstStyle/>
            <a:p>
              <a:r>
                <a:rPr lang="en-US" sz="1100" b="1" dirty="0">
                  <a:solidFill>
                    <a:schemeClr val="tx2"/>
                  </a:solidFill>
                  <a:latin typeface="Lato" charset="0"/>
                  <a:ea typeface="Lato" charset="0"/>
                  <a:cs typeface="Lato" charset="0"/>
                </a:rPr>
                <a:t>RELEASE CREATIVE GAME</a:t>
              </a:r>
            </a:p>
          </p:txBody>
        </p:sp>
        <p:sp>
          <p:nvSpPr>
            <p:cNvPr id="12" name="Oval 54"/>
            <p:cNvSpPr>
              <a:spLocks noChangeAspect="1"/>
            </p:cNvSpPr>
            <p:nvPr/>
          </p:nvSpPr>
          <p:spPr>
            <a:xfrm>
              <a:off x="1490662" y="4138026"/>
              <a:ext cx="513547" cy="513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charset="0"/>
              </a:endParaRPr>
            </a:p>
          </p:txBody>
        </p:sp>
        <p:sp>
          <p:nvSpPr>
            <p:cNvPr id="13" name="Oval 56"/>
            <p:cNvSpPr>
              <a:spLocks noChangeAspect="1"/>
            </p:cNvSpPr>
            <p:nvPr/>
          </p:nvSpPr>
          <p:spPr>
            <a:xfrm>
              <a:off x="1490662" y="2916774"/>
              <a:ext cx="513547" cy="513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charset="0"/>
              </a:endParaRPr>
            </a:p>
          </p:txBody>
        </p:sp>
        <p:sp>
          <p:nvSpPr>
            <p:cNvPr id="14" name="Shape 2687"/>
            <p:cNvSpPr/>
            <p:nvPr/>
          </p:nvSpPr>
          <p:spPr>
            <a:xfrm>
              <a:off x="1613425" y="30324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15" name="Shape 2783"/>
            <p:cNvSpPr/>
            <p:nvPr/>
          </p:nvSpPr>
          <p:spPr>
            <a:xfrm>
              <a:off x="1613424" y="4277959"/>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16" name="Shape 2547"/>
            <p:cNvSpPr/>
            <p:nvPr/>
          </p:nvSpPr>
          <p:spPr>
            <a:xfrm>
              <a:off x="1613424" y="55192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17" name="TextBox 17"/>
            <p:cNvSpPr txBox="1"/>
            <p:nvPr/>
          </p:nvSpPr>
          <p:spPr>
            <a:xfrm>
              <a:off x="1457397" y="1014394"/>
              <a:ext cx="3399439" cy="723267"/>
            </a:xfrm>
            <a:prstGeom prst="rect">
              <a:avLst/>
            </a:prstGeom>
            <a:noFill/>
          </p:spPr>
          <p:txBody>
            <a:bodyPr wrap="none" lIns="45711" tIns="22856" rIns="45711" bIns="22856" rtlCol="0">
              <a:spAutoFit/>
            </a:bodyPr>
            <a:lstStyle/>
            <a:p>
              <a:r>
                <a:rPr lang="en-US" sz="4400" b="1" dirty="0">
                  <a:solidFill>
                    <a:schemeClr val="tx2">
                      <a:lumMod val="75000"/>
                    </a:schemeClr>
                  </a:solidFill>
                  <a:latin typeface="Lato" charset="0"/>
                  <a:ea typeface="Lato" charset="0"/>
                  <a:cs typeface="Lato" charset="0"/>
                </a:rPr>
                <a:t>Our Services</a:t>
              </a:r>
              <a:endParaRPr lang="id-ID" sz="4400" b="1" dirty="0">
                <a:solidFill>
                  <a:schemeClr val="tx2">
                    <a:lumMod val="75000"/>
                  </a:schemeClr>
                </a:solidFill>
                <a:latin typeface="Lato" charset="0"/>
                <a:ea typeface="Lato" charset="0"/>
                <a:cs typeface="Lato" charset="0"/>
              </a:endParaRPr>
            </a:p>
          </p:txBody>
        </p:sp>
        <p:sp>
          <p:nvSpPr>
            <p:cNvPr id="18" name="Rectangle 18"/>
            <p:cNvSpPr/>
            <p:nvPr/>
          </p:nvSpPr>
          <p:spPr>
            <a:xfrm>
              <a:off x="1490662" y="2073532"/>
              <a:ext cx="776519"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endParaRPr lang="en-US" sz="900" dirty="0">
                <a:solidFill>
                  <a:schemeClr val="accent2"/>
                </a:solidFill>
                <a:latin typeface="Lato Light" charset="0"/>
              </a:endParaRPr>
            </a:p>
          </p:txBody>
        </p:sp>
      </p:grpSp>
    </p:spTree>
    <p:extLst>
      <p:ext uri="{BB962C8B-B14F-4D97-AF65-F5344CB8AC3E}">
        <p14:creationId xmlns:p14="http://schemas.microsoft.com/office/powerpoint/2010/main" val="2175548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250" fill="hold"/>
                                        <p:tgtEl>
                                          <p:spTgt spid="24"/>
                                        </p:tgtEl>
                                        <p:attrNameLst>
                                          <p:attrName>ppt_x</p:attrName>
                                        </p:attrNameLst>
                                      </p:cBhvr>
                                      <p:tavLst>
                                        <p:tav tm="0">
                                          <p:val>
                                            <p:strVal val="#ppt_x"/>
                                          </p:val>
                                        </p:tav>
                                        <p:tav tm="100000">
                                          <p:val>
                                            <p:strVal val="#ppt_x"/>
                                          </p:val>
                                        </p:tav>
                                      </p:tavLst>
                                    </p:anim>
                                    <p:anim calcmode="lin" valueType="num">
                                      <p:cBhvr additive="base">
                                        <p:cTn id="13" dur="25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250" fill="hold"/>
                                        <p:tgtEl>
                                          <p:spTgt spid="25"/>
                                        </p:tgtEl>
                                        <p:attrNameLst>
                                          <p:attrName>ppt_x</p:attrName>
                                        </p:attrNameLst>
                                      </p:cBhvr>
                                      <p:tavLst>
                                        <p:tav tm="0">
                                          <p:val>
                                            <p:strVal val="#ppt_x"/>
                                          </p:val>
                                        </p:tav>
                                        <p:tav tm="100000">
                                          <p:val>
                                            <p:strVal val="#ppt_x"/>
                                          </p:val>
                                        </p:tav>
                                      </p:tavLst>
                                    </p:anim>
                                    <p:anim calcmode="lin" valueType="num">
                                      <p:cBhvr additive="base">
                                        <p:cTn id="18" dur="25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50" fill="hold"/>
                                        <p:tgtEl>
                                          <p:spTgt spid="26"/>
                                        </p:tgtEl>
                                        <p:attrNameLst>
                                          <p:attrName>ppt_x</p:attrName>
                                        </p:attrNameLst>
                                      </p:cBhvr>
                                      <p:tavLst>
                                        <p:tav tm="0">
                                          <p:val>
                                            <p:strVal val="#ppt_x"/>
                                          </p:val>
                                        </p:tav>
                                        <p:tav tm="100000">
                                          <p:val>
                                            <p:strVal val="#ppt_x"/>
                                          </p:val>
                                        </p:tav>
                                      </p:tavLst>
                                    </p:anim>
                                    <p:anim calcmode="lin" valueType="num">
                                      <p:cBhvr additive="base">
                                        <p:cTn id="23" dur="25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1250"/>
                            </p:stCondLst>
                            <p:childTnLst>
                              <p:par>
                                <p:cTn id="25" presetID="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50" fill="hold"/>
                                        <p:tgtEl>
                                          <p:spTgt spid="27"/>
                                        </p:tgtEl>
                                        <p:attrNameLst>
                                          <p:attrName>ppt_x</p:attrName>
                                        </p:attrNameLst>
                                      </p:cBhvr>
                                      <p:tavLst>
                                        <p:tav tm="0">
                                          <p:val>
                                            <p:strVal val="#ppt_x"/>
                                          </p:val>
                                        </p:tav>
                                        <p:tav tm="100000">
                                          <p:val>
                                            <p:strVal val="#ppt_x"/>
                                          </p:val>
                                        </p:tav>
                                      </p:tavLst>
                                    </p:anim>
                                    <p:anim calcmode="lin" valueType="num">
                                      <p:cBhvr additive="base">
                                        <p:cTn id="28" dur="25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4"/>
          <p:cNvSpPr/>
          <p:nvPr/>
        </p:nvSpPr>
        <p:spPr>
          <a:xfrm>
            <a:off x="6095613" y="0"/>
            <a:ext cx="6093212" cy="68562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37"/>
          <p:cNvSpPr/>
          <p:nvPr/>
        </p:nvSpPr>
        <p:spPr>
          <a:xfrm>
            <a:off x="655717" y="569019"/>
            <a:ext cx="7765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sp>
        <p:nvSpPr>
          <p:cNvPr id="16" name="Rectangle 2"/>
          <p:cNvSpPr/>
          <p:nvPr/>
        </p:nvSpPr>
        <p:spPr>
          <a:xfrm>
            <a:off x="1066795" y="1743427"/>
            <a:ext cx="3702205" cy="15834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17" name="TextBox 13"/>
          <p:cNvSpPr txBox="1"/>
          <p:nvPr/>
        </p:nvSpPr>
        <p:spPr>
          <a:xfrm>
            <a:off x="1365312" y="1979955"/>
            <a:ext cx="1562351" cy="243656"/>
          </a:xfrm>
          <a:prstGeom prst="rect">
            <a:avLst/>
          </a:prstGeom>
          <a:noFill/>
        </p:spPr>
        <p:txBody>
          <a:bodyPr wrap="none" lIns="0" tIns="0" rIns="0" bIns="0" rtlCol="0">
            <a:spAutoFit/>
          </a:bodyPr>
          <a:lstStyle/>
          <a:p>
            <a:pPr>
              <a:lnSpc>
                <a:spcPts val="1867"/>
              </a:lnSpc>
              <a:spcAft>
                <a:spcPts val="1600"/>
              </a:spcAft>
            </a:pPr>
            <a:r>
              <a:rPr lang="en-US" sz="1900" b="1" dirty="0">
                <a:solidFill>
                  <a:schemeClr val="bg1"/>
                </a:solidFill>
                <a:latin typeface="Lato" charset="0"/>
                <a:ea typeface="Lato" charset="0"/>
                <a:cs typeface="Lato" charset="0"/>
              </a:rPr>
              <a:t>Headquarters</a:t>
            </a:r>
          </a:p>
        </p:txBody>
      </p:sp>
      <p:sp>
        <p:nvSpPr>
          <p:cNvPr id="18" name="TextBox 14"/>
          <p:cNvSpPr txBox="1"/>
          <p:nvPr/>
        </p:nvSpPr>
        <p:spPr>
          <a:xfrm>
            <a:off x="1368393" y="2829648"/>
            <a:ext cx="1473160" cy="256480"/>
          </a:xfrm>
          <a:prstGeom prst="rect">
            <a:avLst/>
          </a:prstGeom>
          <a:noFill/>
        </p:spPr>
        <p:txBody>
          <a:bodyPr wrap="none" lIns="0" tIns="0" rIns="0" bIns="0" rtlCol="0">
            <a:spAutoFit/>
          </a:bodyPr>
          <a:lstStyle/>
          <a:p>
            <a:pPr>
              <a:lnSpc>
                <a:spcPts val="2017"/>
              </a:lnSpc>
            </a:pPr>
            <a:r>
              <a:rPr lang="en-US" sz="1000" b="1" dirty="0">
                <a:solidFill>
                  <a:schemeClr val="bg1"/>
                </a:solidFill>
                <a:latin typeface="Lato" charset="0"/>
                <a:ea typeface="Lato" charset="0"/>
                <a:cs typeface="Lato" charset="0"/>
              </a:rPr>
              <a:t>LOS ANGELES, CA 33336</a:t>
            </a:r>
          </a:p>
        </p:txBody>
      </p:sp>
      <p:sp>
        <p:nvSpPr>
          <p:cNvPr id="19" name="TextBox 19"/>
          <p:cNvSpPr txBox="1"/>
          <p:nvPr/>
        </p:nvSpPr>
        <p:spPr>
          <a:xfrm>
            <a:off x="1368393" y="2442577"/>
            <a:ext cx="1163780" cy="256480"/>
          </a:xfrm>
          <a:prstGeom prst="rect">
            <a:avLst/>
          </a:prstGeom>
          <a:noFill/>
        </p:spPr>
        <p:txBody>
          <a:bodyPr wrap="none" lIns="0" tIns="0" rIns="0" bIns="0" rtlCol="0">
            <a:spAutoFit/>
          </a:bodyPr>
          <a:lstStyle/>
          <a:p>
            <a:pPr>
              <a:lnSpc>
                <a:spcPts val="2017"/>
              </a:lnSpc>
            </a:pPr>
            <a:r>
              <a:rPr lang="en-US" sz="1000" b="1" dirty="0">
                <a:solidFill>
                  <a:schemeClr val="bg1"/>
                </a:solidFill>
                <a:latin typeface="Lato" charset="0"/>
                <a:ea typeface="Lato" charset="0"/>
                <a:cs typeface="Lato" charset="0"/>
              </a:rPr>
              <a:t>123 WESLAYAN DR</a:t>
            </a:r>
          </a:p>
        </p:txBody>
      </p:sp>
      <p:sp>
        <p:nvSpPr>
          <p:cNvPr id="20" name="TextBox 20"/>
          <p:cNvSpPr txBox="1"/>
          <p:nvPr/>
        </p:nvSpPr>
        <p:spPr>
          <a:xfrm>
            <a:off x="1368393" y="2639742"/>
            <a:ext cx="605935" cy="256480"/>
          </a:xfrm>
          <a:prstGeom prst="rect">
            <a:avLst/>
          </a:prstGeom>
          <a:noFill/>
        </p:spPr>
        <p:txBody>
          <a:bodyPr wrap="none" lIns="0" tIns="0" rIns="0" bIns="0" rtlCol="0">
            <a:spAutoFit/>
          </a:bodyPr>
          <a:lstStyle/>
          <a:p>
            <a:pPr>
              <a:lnSpc>
                <a:spcPts val="2017"/>
              </a:lnSpc>
            </a:pPr>
            <a:r>
              <a:rPr lang="en-US" sz="1000" b="1" dirty="0">
                <a:solidFill>
                  <a:schemeClr val="bg1"/>
                </a:solidFill>
                <a:latin typeface="Lato" charset="0"/>
                <a:ea typeface="Lato" charset="0"/>
                <a:cs typeface="Lato" charset="0"/>
              </a:rPr>
              <a:t>SUITE 305</a:t>
            </a:r>
          </a:p>
        </p:txBody>
      </p:sp>
      <p:sp>
        <p:nvSpPr>
          <p:cNvPr id="21" name="TextBox 21"/>
          <p:cNvSpPr txBox="1"/>
          <p:nvPr/>
        </p:nvSpPr>
        <p:spPr>
          <a:xfrm>
            <a:off x="2091810" y="3939348"/>
            <a:ext cx="1558119" cy="243656"/>
          </a:xfrm>
          <a:prstGeom prst="rect">
            <a:avLst/>
          </a:prstGeom>
          <a:noFill/>
        </p:spPr>
        <p:txBody>
          <a:bodyPr wrap="none" lIns="0" tIns="0" rIns="0" bIns="0" rtlCol="0">
            <a:spAutoFit/>
          </a:bodyPr>
          <a:lstStyle/>
          <a:p>
            <a:pPr>
              <a:lnSpc>
                <a:spcPts val="1867"/>
              </a:lnSpc>
              <a:spcAft>
                <a:spcPts val="1600"/>
              </a:spcAft>
            </a:pPr>
            <a:r>
              <a:rPr lang="en-US" sz="2100" b="1" spc="150" dirty="0">
                <a:solidFill>
                  <a:schemeClr val="tx2">
                    <a:lumMod val="75000"/>
                  </a:schemeClr>
                </a:solidFill>
                <a:latin typeface="Lato" charset="0"/>
                <a:ea typeface="Lato" charset="0"/>
                <a:cs typeface="Lato" charset="0"/>
              </a:rPr>
              <a:t>Contact Us</a:t>
            </a:r>
          </a:p>
        </p:txBody>
      </p:sp>
      <p:sp>
        <p:nvSpPr>
          <p:cNvPr id="22" name="Shape 2836"/>
          <p:cNvSpPr/>
          <p:nvPr/>
        </p:nvSpPr>
        <p:spPr>
          <a:xfrm>
            <a:off x="2091810" y="4468945"/>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Lato" charset="0"/>
              <a:ea typeface="Lato" charset="0"/>
              <a:cs typeface="Lato" charset="0"/>
            </a:endParaRPr>
          </a:p>
        </p:txBody>
      </p:sp>
      <p:sp>
        <p:nvSpPr>
          <p:cNvPr id="23" name="Shape 2872"/>
          <p:cNvSpPr/>
          <p:nvPr/>
        </p:nvSpPr>
        <p:spPr>
          <a:xfrm>
            <a:off x="2091810" y="53237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Lato" charset="0"/>
              <a:ea typeface="Lato" charset="0"/>
              <a:cs typeface="Lato" charset="0"/>
            </a:endParaRPr>
          </a:p>
        </p:txBody>
      </p:sp>
      <p:sp>
        <p:nvSpPr>
          <p:cNvPr id="24" name="Shape 2873"/>
          <p:cNvSpPr/>
          <p:nvPr/>
        </p:nvSpPr>
        <p:spPr>
          <a:xfrm>
            <a:off x="2091810" y="48582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Lato" charset="0"/>
              <a:ea typeface="Lato" charset="0"/>
              <a:cs typeface="Lato" charset="0"/>
            </a:endParaRPr>
          </a:p>
        </p:txBody>
      </p:sp>
      <p:sp>
        <p:nvSpPr>
          <p:cNvPr id="25" name="Shape 2877"/>
          <p:cNvSpPr/>
          <p:nvPr/>
        </p:nvSpPr>
        <p:spPr>
          <a:xfrm>
            <a:off x="2091810" y="57891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Lato" charset="0"/>
              <a:ea typeface="Lato" charset="0"/>
              <a:cs typeface="Lato" charset="0"/>
            </a:endParaRPr>
          </a:p>
        </p:txBody>
      </p:sp>
      <p:sp>
        <p:nvSpPr>
          <p:cNvPr id="26" name="TextBox 31"/>
          <p:cNvSpPr txBox="1"/>
          <p:nvPr/>
        </p:nvSpPr>
        <p:spPr>
          <a:xfrm>
            <a:off x="2520275" y="5323703"/>
            <a:ext cx="706925" cy="221407"/>
          </a:xfrm>
          <a:prstGeom prst="rect">
            <a:avLst/>
          </a:prstGeom>
          <a:noFill/>
        </p:spPr>
        <p:txBody>
          <a:bodyPr wrap="none" lIns="0" tIns="0" rIns="0" bIns="0" rtlCol="0">
            <a:spAutoFit/>
          </a:bodyPr>
          <a:lstStyle/>
          <a:p>
            <a:pPr>
              <a:lnSpc>
                <a:spcPts val="2017"/>
              </a:lnSpc>
            </a:pPr>
            <a:r>
              <a:rPr lang="en-US" sz="1000" b="1" dirty="0">
                <a:solidFill>
                  <a:schemeClr val="bg1">
                    <a:lumMod val="50000"/>
                  </a:schemeClr>
                </a:solidFill>
                <a:latin typeface="Lato" charset="0"/>
                <a:ea typeface="Lato" charset="0"/>
                <a:cs typeface="Lato" charset="0"/>
              </a:rPr>
              <a:t>@username</a:t>
            </a:r>
          </a:p>
        </p:txBody>
      </p:sp>
      <p:sp>
        <p:nvSpPr>
          <p:cNvPr id="27" name="TextBox 32"/>
          <p:cNvSpPr txBox="1"/>
          <p:nvPr/>
        </p:nvSpPr>
        <p:spPr>
          <a:xfrm>
            <a:off x="2520275" y="4419808"/>
            <a:ext cx="1114088" cy="221407"/>
          </a:xfrm>
          <a:prstGeom prst="rect">
            <a:avLst/>
          </a:prstGeom>
          <a:noFill/>
        </p:spPr>
        <p:txBody>
          <a:bodyPr wrap="none" lIns="0" tIns="0" rIns="0" bIns="0" rtlCol="0">
            <a:spAutoFit/>
          </a:bodyPr>
          <a:lstStyle/>
          <a:p>
            <a:pPr>
              <a:lnSpc>
                <a:spcPts val="2017"/>
              </a:lnSpc>
            </a:pPr>
            <a:r>
              <a:rPr lang="en-US" sz="1000" b="1" dirty="0">
                <a:solidFill>
                  <a:schemeClr val="bg1">
                    <a:lumMod val="50000"/>
                  </a:schemeClr>
                </a:solidFill>
                <a:latin typeface="Lato" charset="0"/>
                <a:ea typeface="Lato" charset="0"/>
                <a:cs typeface="Lato" charset="0"/>
              </a:rPr>
              <a:t>info@domain.com</a:t>
            </a:r>
          </a:p>
        </p:txBody>
      </p:sp>
      <p:sp>
        <p:nvSpPr>
          <p:cNvPr id="28" name="TextBox 33"/>
          <p:cNvSpPr txBox="1"/>
          <p:nvPr/>
        </p:nvSpPr>
        <p:spPr>
          <a:xfrm>
            <a:off x="2520275" y="5789172"/>
            <a:ext cx="706925" cy="221407"/>
          </a:xfrm>
          <a:prstGeom prst="rect">
            <a:avLst/>
          </a:prstGeom>
          <a:noFill/>
        </p:spPr>
        <p:txBody>
          <a:bodyPr wrap="none" lIns="0" tIns="0" rIns="0" bIns="0" rtlCol="0">
            <a:spAutoFit/>
          </a:bodyPr>
          <a:lstStyle/>
          <a:p>
            <a:pPr>
              <a:lnSpc>
                <a:spcPts val="2017"/>
              </a:lnSpc>
            </a:pPr>
            <a:r>
              <a:rPr lang="en-US" sz="1000" b="1" dirty="0">
                <a:solidFill>
                  <a:schemeClr val="bg1">
                    <a:lumMod val="50000"/>
                  </a:schemeClr>
                </a:solidFill>
                <a:latin typeface="Lato" charset="0"/>
                <a:ea typeface="Lato" charset="0"/>
                <a:cs typeface="Lato" charset="0"/>
              </a:rPr>
              <a:t>@username</a:t>
            </a:r>
          </a:p>
        </p:txBody>
      </p:sp>
      <p:sp>
        <p:nvSpPr>
          <p:cNvPr id="29" name="TextBox 34"/>
          <p:cNvSpPr txBox="1"/>
          <p:nvPr/>
        </p:nvSpPr>
        <p:spPr>
          <a:xfrm>
            <a:off x="2520275" y="4840452"/>
            <a:ext cx="706925" cy="221407"/>
          </a:xfrm>
          <a:prstGeom prst="rect">
            <a:avLst/>
          </a:prstGeom>
          <a:noFill/>
        </p:spPr>
        <p:txBody>
          <a:bodyPr wrap="none" lIns="0" tIns="0" rIns="0" bIns="0" rtlCol="0">
            <a:spAutoFit/>
          </a:bodyPr>
          <a:lstStyle/>
          <a:p>
            <a:pPr>
              <a:lnSpc>
                <a:spcPts val="2017"/>
              </a:lnSpc>
            </a:pPr>
            <a:r>
              <a:rPr lang="en-US" sz="1000" b="1" dirty="0">
                <a:solidFill>
                  <a:schemeClr val="bg1">
                    <a:lumMod val="50000"/>
                  </a:schemeClr>
                </a:solidFill>
                <a:latin typeface="Lato" charset="0"/>
                <a:ea typeface="Lato" charset="0"/>
                <a:cs typeface="Lato" charset="0"/>
              </a:rPr>
              <a:t>@username</a:t>
            </a:r>
          </a:p>
        </p:txBody>
      </p:sp>
      <p:sp>
        <p:nvSpPr>
          <p:cNvPr id="30" name="Shape 2935"/>
          <p:cNvSpPr/>
          <p:nvPr/>
        </p:nvSpPr>
        <p:spPr>
          <a:xfrm>
            <a:off x="3492667" y="2180846"/>
            <a:ext cx="658881" cy="658978"/>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31" name="Rectangle 40"/>
          <p:cNvSpPr/>
          <p:nvPr/>
        </p:nvSpPr>
        <p:spPr>
          <a:xfrm>
            <a:off x="981578" y="1743427"/>
            <a:ext cx="85217" cy="1583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Tree>
    <p:extLst>
      <p:ext uri="{BB962C8B-B14F-4D97-AF65-F5344CB8AC3E}">
        <p14:creationId xmlns:p14="http://schemas.microsoft.com/office/powerpoint/2010/main" val="3226378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50" fill="hold"/>
                                        <p:tgtEl>
                                          <p:spTgt spid="32"/>
                                        </p:tgtEl>
                                        <p:attrNameLst>
                                          <p:attrName>ppt_x</p:attrName>
                                        </p:attrNameLst>
                                      </p:cBhvr>
                                      <p:tavLst>
                                        <p:tav tm="0">
                                          <p:val>
                                            <p:strVal val="#ppt_x"/>
                                          </p:val>
                                        </p:tav>
                                        <p:tav tm="100000">
                                          <p:val>
                                            <p:strVal val="#ppt_x"/>
                                          </p:val>
                                        </p:tav>
                                      </p:tavLst>
                                    </p:anim>
                                    <p:anim calcmode="lin" valueType="num">
                                      <p:cBhvr additive="base">
                                        <p:cTn id="8" dur="25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fill="hold"/>
                                        <p:tgtEl>
                                          <p:spTgt spid="16"/>
                                        </p:tgtEl>
                                        <p:attrNameLst>
                                          <p:attrName>ppt_x</p:attrName>
                                        </p:attrNameLst>
                                      </p:cBhvr>
                                      <p:tavLst>
                                        <p:tav tm="0">
                                          <p:val>
                                            <p:strVal val="#ppt_x"/>
                                          </p:val>
                                        </p:tav>
                                        <p:tav tm="100000">
                                          <p:val>
                                            <p:strVal val="#ppt_x"/>
                                          </p:val>
                                        </p:tav>
                                      </p:tavLst>
                                    </p:anim>
                                    <p:anim calcmode="lin" valueType="num">
                                      <p:cBhvr additive="base">
                                        <p:cTn id="13" dur="25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250" fill="hold"/>
                                        <p:tgtEl>
                                          <p:spTgt spid="17"/>
                                        </p:tgtEl>
                                        <p:attrNameLst>
                                          <p:attrName>ppt_x</p:attrName>
                                        </p:attrNameLst>
                                      </p:cBhvr>
                                      <p:tavLst>
                                        <p:tav tm="0">
                                          <p:val>
                                            <p:strVal val="#ppt_x"/>
                                          </p:val>
                                        </p:tav>
                                        <p:tav tm="100000">
                                          <p:val>
                                            <p:strVal val="#ppt_x"/>
                                          </p:val>
                                        </p:tav>
                                      </p:tavLst>
                                    </p:anim>
                                    <p:anim calcmode="lin" valueType="num">
                                      <p:cBhvr additive="base">
                                        <p:cTn id="18" dur="25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250" fill="hold"/>
                                        <p:tgtEl>
                                          <p:spTgt spid="18"/>
                                        </p:tgtEl>
                                        <p:attrNameLst>
                                          <p:attrName>ppt_x</p:attrName>
                                        </p:attrNameLst>
                                      </p:cBhvr>
                                      <p:tavLst>
                                        <p:tav tm="0">
                                          <p:val>
                                            <p:strVal val="#ppt_x"/>
                                          </p:val>
                                        </p:tav>
                                        <p:tav tm="100000">
                                          <p:val>
                                            <p:strVal val="#ppt_x"/>
                                          </p:val>
                                        </p:tav>
                                      </p:tavLst>
                                    </p:anim>
                                    <p:anim calcmode="lin" valueType="num">
                                      <p:cBhvr additive="base">
                                        <p:cTn id="23" dur="25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50" fill="hold"/>
                                        <p:tgtEl>
                                          <p:spTgt spid="19"/>
                                        </p:tgtEl>
                                        <p:attrNameLst>
                                          <p:attrName>ppt_x</p:attrName>
                                        </p:attrNameLst>
                                      </p:cBhvr>
                                      <p:tavLst>
                                        <p:tav tm="0">
                                          <p:val>
                                            <p:strVal val="#ppt_x"/>
                                          </p:val>
                                        </p:tav>
                                        <p:tav tm="100000">
                                          <p:val>
                                            <p:strVal val="#ppt_x"/>
                                          </p:val>
                                        </p:tav>
                                      </p:tavLst>
                                    </p:anim>
                                    <p:anim calcmode="lin" valueType="num">
                                      <p:cBhvr additive="base">
                                        <p:cTn id="28" dur="25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ppt_x"/>
                                          </p:val>
                                        </p:tav>
                                        <p:tav tm="100000">
                                          <p:val>
                                            <p:strVal val="#ppt_x"/>
                                          </p:val>
                                        </p:tav>
                                      </p:tavLst>
                                    </p:anim>
                                    <p:anim calcmode="lin" valueType="num">
                                      <p:cBhvr additive="base">
                                        <p:cTn id="33" dur="25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250" fill="hold"/>
                                        <p:tgtEl>
                                          <p:spTgt spid="21"/>
                                        </p:tgtEl>
                                        <p:attrNameLst>
                                          <p:attrName>ppt_x</p:attrName>
                                        </p:attrNameLst>
                                      </p:cBhvr>
                                      <p:tavLst>
                                        <p:tav tm="0">
                                          <p:val>
                                            <p:strVal val="#ppt_x"/>
                                          </p:val>
                                        </p:tav>
                                        <p:tav tm="100000">
                                          <p:val>
                                            <p:strVal val="#ppt_x"/>
                                          </p:val>
                                        </p:tav>
                                      </p:tavLst>
                                    </p:anim>
                                    <p:anim calcmode="lin" valueType="num">
                                      <p:cBhvr additive="base">
                                        <p:cTn id="38" dur="25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50" fill="hold"/>
                                        <p:tgtEl>
                                          <p:spTgt spid="22"/>
                                        </p:tgtEl>
                                        <p:attrNameLst>
                                          <p:attrName>ppt_x</p:attrName>
                                        </p:attrNameLst>
                                      </p:cBhvr>
                                      <p:tavLst>
                                        <p:tav tm="0">
                                          <p:val>
                                            <p:strVal val="#ppt_x"/>
                                          </p:val>
                                        </p:tav>
                                        <p:tav tm="100000">
                                          <p:val>
                                            <p:strVal val="#ppt_x"/>
                                          </p:val>
                                        </p:tav>
                                      </p:tavLst>
                                    </p:anim>
                                    <p:anim calcmode="lin" valueType="num">
                                      <p:cBhvr additive="base">
                                        <p:cTn id="43" dur="25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50" fill="hold"/>
                                        <p:tgtEl>
                                          <p:spTgt spid="23"/>
                                        </p:tgtEl>
                                        <p:attrNameLst>
                                          <p:attrName>ppt_x</p:attrName>
                                        </p:attrNameLst>
                                      </p:cBhvr>
                                      <p:tavLst>
                                        <p:tav tm="0">
                                          <p:val>
                                            <p:strVal val="#ppt_x"/>
                                          </p:val>
                                        </p:tav>
                                        <p:tav tm="100000">
                                          <p:val>
                                            <p:strVal val="#ppt_x"/>
                                          </p:val>
                                        </p:tav>
                                      </p:tavLst>
                                    </p:anim>
                                    <p:anim calcmode="lin" valueType="num">
                                      <p:cBhvr additive="base">
                                        <p:cTn id="48" dur="250" fill="hold"/>
                                        <p:tgtEl>
                                          <p:spTgt spid="23"/>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250" fill="hold"/>
                                        <p:tgtEl>
                                          <p:spTgt spid="24"/>
                                        </p:tgtEl>
                                        <p:attrNameLst>
                                          <p:attrName>ppt_x</p:attrName>
                                        </p:attrNameLst>
                                      </p:cBhvr>
                                      <p:tavLst>
                                        <p:tav tm="0">
                                          <p:val>
                                            <p:strVal val="#ppt_x"/>
                                          </p:val>
                                        </p:tav>
                                        <p:tav tm="100000">
                                          <p:val>
                                            <p:strVal val="#ppt_x"/>
                                          </p:val>
                                        </p:tav>
                                      </p:tavLst>
                                    </p:anim>
                                    <p:anim calcmode="lin" valueType="num">
                                      <p:cBhvr additive="base">
                                        <p:cTn id="53" dur="25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250" fill="hold"/>
                                        <p:tgtEl>
                                          <p:spTgt spid="25"/>
                                        </p:tgtEl>
                                        <p:attrNameLst>
                                          <p:attrName>ppt_x</p:attrName>
                                        </p:attrNameLst>
                                      </p:cBhvr>
                                      <p:tavLst>
                                        <p:tav tm="0">
                                          <p:val>
                                            <p:strVal val="#ppt_x"/>
                                          </p:val>
                                        </p:tav>
                                        <p:tav tm="100000">
                                          <p:val>
                                            <p:strVal val="#ppt_x"/>
                                          </p:val>
                                        </p:tav>
                                      </p:tavLst>
                                    </p:anim>
                                    <p:anim calcmode="lin" valueType="num">
                                      <p:cBhvr additive="base">
                                        <p:cTn id="58" dur="250" fill="hold"/>
                                        <p:tgtEl>
                                          <p:spTgt spid="25"/>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250" fill="hold"/>
                                        <p:tgtEl>
                                          <p:spTgt spid="26"/>
                                        </p:tgtEl>
                                        <p:attrNameLst>
                                          <p:attrName>ppt_x</p:attrName>
                                        </p:attrNameLst>
                                      </p:cBhvr>
                                      <p:tavLst>
                                        <p:tav tm="0">
                                          <p:val>
                                            <p:strVal val="#ppt_x"/>
                                          </p:val>
                                        </p:tav>
                                        <p:tav tm="100000">
                                          <p:val>
                                            <p:strVal val="#ppt_x"/>
                                          </p:val>
                                        </p:tav>
                                      </p:tavLst>
                                    </p:anim>
                                    <p:anim calcmode="lin" valueType="num">
                                      <p:cBhvr additive="base">
                                        <p:cTn id="63" dur="250" fill="hold"/>
                                        <p:tgtEl>
                                          <p:spTgt spid="26"/>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250" fill="hold"/>
                                        <p:tgtEl>
                                          <p:spTgt spid="27"/>
                                        </p:tgtEl>
                                        <p:attrNameLst>
                                          <p:attrName>ppt_x</p:attrName>
                                        </p:attrNameLst>
                                      </p:cBhvr>
                                      <p:tavLst>
                                        <p:tav tm="0">
                                          <p:val>
                                            <p:strVal val="#ppt_x"/>
                                          </p:val>
                                        </p:tav>
                                        <p:tav tm="100000">
                                          <p:val>
                                            <p:strVal val="#ppt_x"/>
                                          </p:val>
                                        </p:tav>
                                      </p:tavLst>
                                    </p:anim>
                                    <p:anim calcmode="lin" valueType="num">
                                      <p:cBhvr additive="base">
                                        <p:cTn id="68" dur="250" fill="hold"/>
                                        <p:tgtEl>
                                          <p:spTgt spid="27"/>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4"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250" fill="hold"/>
                                        <p:tgtEl>
                                          <p:spTgt spid="28"/>
                                        </p:tgtEl>
                                        <p:attrNameLst>
                                          <p:attrName>ppt_x</p:attrName>
                                        </p:attrNameLst>
                                      </p:cBhvr>
                                      <p:tavLst>
                                        <p:tav tm="0">
                                          <p:val>
                                            <p:strVal val="#ppt_x"/>
                                          </p:val>
                                        </p:tav>
                                        <p:tav tm="100000">
                                          <p:val>
                                            <p:strVal val="#ppt_x"/>
                                          </p:val>
                                        </p:tav>
                                      </p:tavLst>
                                    </p:anim>
                                    <p:anim calcmode="lin" valueType="num">
                                      <p:cBhvr additive="base">
                                        <p:cTn id="73" dur="25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4"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250" fill="hold"/>
                                        <p:tgtEl>
                                          <p:spTgt spid="29"/>
                                        </p:tgtEl>
                                        <p:attrNameLst>
                                          <p:attrName>ppt_x</p:attrName>
                                        </p:attrNameLst>
                                      </p:cBhvr>
                                      <p:tavLst>
                                        <p:tav tm="0">
                                          <p:val>
                                            <p:strVal val="#ppt_x"/>
                                          </p:val>
                                        </p:tav>
                                        <p:tav tm="100000">
                                          <p:val>
                                            <p:strVal val="#ppt_x"/>
                                          </p:val>
                                        </p:tav>
                                      </p:tavLst>
                                    </p:anim>
                                    <p:anim calcmode="lin" valueType="num">
                                      <p:cBhvr additive="base">
                                        <p:cTn id="78" dur="250" fill="hold"/>
                                        <p:tgtEl>
                                          <p:spTgt spid="29"/>
                                        </p:tgtEl>
                                        <p:attrNameLst>
                                          <p:attrName>ppt_y</p:attrName>
                                        </p:attrNameLst>
                                      </p:cBhvr>
                                      <p:tavLst>
                                        <p:tav tm="0">
                                          <p:val>
                                            <p:strVal val="1+#ppt_h/2"/>
                                          </p:val>
                                        </p:tav>
                                        <p:tav tm="100000">
                                          <p:val>
                                            <p:strVal val="#ppt_y"/>
                                          </p:val>
                                        </p:tav>
                                      </p:tavLst>
                                    </p:anim>
                                  </p:childTnLst>
                                </p:cTn>
                              </p:par>
                            </p:childTnLst>
                          </p:cTn>
                        </p:par>
                        <p:par>
                          <p:cTn id="79" fill="hold">
                            <p:stCondLst>
                              <p:cond delay="3750"/>
                            </p:stCondLst>
                            <p:childTnLst>
                              <p:par>
                                <p:cTn id="80" presetID="2" presetClass="entr" presetSubtype="4"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250" fill="hold"/>
                                        <p:tgtEl>
                                          <p:spTgt spid="30"/>
                                        </p:tgtEl>
                                        <p:attrNameLst>
                                          <p:attrName>ppt_x</p:attrName>
                                        </p:attrNameLst>
                                      </p:cBhvr>
                                      <p:tavLst>
                                        <p:tav tm="0">
                                          <p:val>
                                            <p:strVal val="#ppt_x"/>
                                          </p:val>
                                        </p:tav>
                                        <p:tav tm="100000">
                                          <p:val>
                                            <p:strVal val="#ppt_x"/>
                                          </p:val>
                                        </p:tav>
                                      </p:tavLst>
                                    </p:anim>
                                    <p:anim calcmode="lin" valueType="num">
                                      <p:cBhvr additive="base">
                                        <p:cTn id="83" dur="250" fill="hold"/>
                                        <p:tgtEl>
                                          <p:spTgt spid="30"/>
                                        </p:tgtEl>
                                        <p:attrNameLst>
                                          <p:attrName>ppt_y</p:attrName>
                                        </p:attrNameLst>
                                      </p:cBhvr>
                                      <p:tavLst>
                                        <p:tav tm="0">
                                          <p:val>
                                            <p:strVal val="1+#ppt_h/2"/>
                                          </p:val>
                                        </p:tav>
                                        <p:tav tm="100000">
                                          <p:val>
                                            <p:strVal val="#ppt_y"/>
                                          </p:val>
                                        </p:tav>
                                      </p:tavLst>
                                    </p:anim>
                                  </p:childTnLst>
                                </p:cTn>
                              </p:par>
                            </p:childTnLst>
                          </p:cTn>
                        </p:par>
                        <p:par>
                          <p:cTn id="84" fill="hold">
                            <p:stCondLst>
                              <p:cond delay="4000"/>
                            </p:stCondLst>
                            <p:childTnLst>
                              <p:par>
                                <p:cTn id="85" presetID="2" presetClass="entr" presetSubtype="4"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250" fill="hold"/>
                                        <p:tgtEl>
                                          <p:spTgt spid="31"/>
                                        </p:tgtEl>
                                        <p:attrNameLst>
                                          <p:attrName>ppt_x</p:attrName>
                                        </p:attrNameLst>
                                      </p:cBhvr>
                                      <p:tavLst>
                                        <p:tav tm="0">
                                          <p:val>
                                            <p:strVal val="#ppt_x"/>
                                          </p:val>
                                        </p:tav>
                                        <p:tav tm="100000">
                                          <p:val>
                                            <p:strVal val="#ppt_x"/>
                                          </p:val>
                                        </p:tav>
                                      </p:tavLst>
                                    </p:anim>
                                    <p:anim calcmode="lin" valueType="num">
                                      <p:cBhvr additive="base">
                                        <p:cTn id="88"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animBg="1"/>
      <p:bldP spid="17" grpId="0"/>
      <p:bldP spid="18" grpId="0"/>
      <p:bldP spid="19" grpId="0"/>
      <p:bldP spid="20" grpId="0"/>
      <p:bldP spid="21" grpId="0"/>
      <p:bldP spid="22" grpId="0" animBg="1"/>
      <p:bldP spid="23" grpId="0" animBg="1"/>
      <p:bldP spid="24" grpId="0" animBg="1"/>
      <p:bldP spid="25" grpId="0" animBg="1"/>
      <p:bldP spid="26" grpId="0"/>
      <p:bldP spid="27" grpId="0"/>
      <p:bldP spid="28" grpId="0"/>
      <p:bldP spid="29" grpId="0"/>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678794" y="2430258"/>
            <a:ext cx="4759324" cy="1604917"/>
            <a:chOff x="873078" y="2473800"/>
            <a:chExt cx="4759324" cy="1604917"/>
          </a:xfrm>
        </p:grpSpPr>
        <p:sp>
          <p:nvSpPr>
            <p:cNvPr id="48" name="文本框 2"/>
            <p:cNvSpPr txBox="1"/>
            <p:nvPr/>
          </p:nvSpPr>
          <p:spPr>
            <a:xfrm>
              <a:off x="885778" y="2473800"/>
              <a:ext cx="1368300" cy="523220"/>
            </a:xfrm>
            <a:prstGeom prst="rect">
              <a:avLst/>
            </a:prstGeom>
            <a:solidFill>
              <a:schemeClr val="accent1"/>
            </a:solidFill>
            <a:ln w="19050">
              <a:noFill/>
            </a:ln>
            <a:effectLst/>
          </p:spPr>
          <p:txBody>
            <a:bodyPr wrap="square" rtlCol="0">
              <a:spAutoFit/>
            </a:bodyPr>
            <a:lstStyle/>
            <a:p>
              <a:pPr algn="ct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50" name="文本框 12"/>
            <p:cNvSpPr txBox="1"/>
            <p:nvPr/>
          </p:nvSpPr>
          <p:spPr>
            <a:xfrm>
              <a:off x="971960" y="3157059"/>
              <a:ext cx="4660442" cy="769441"/>
            </a:xfrm>
            <a:prstGeom prst="rect">
              <a:avLst/>
            </a:prstGeom>
            <a:noFill/>
          </p:spPr>
          <p:txBody>
            <a:bodyPr wrap="none" rtlCol="0">
              <a:spAutoFit/>
            </a:bodyPr>
            <a:lstStyle/>
            <a:p>
              <a:pPr algn="ctr"/>
              <a:r>
                <a:rPr lang="en-US" altLang="zh-CN" sz="4400" dirty="0">
                  <a:solidFill>
                    <a:schemeClr val="tx2">
                      <a:lumMod val="50000"/>
                    </a:schemeClr>
                  </a:solidFill>
                  <a:latin typeface="微软雅黑" pitchFamily="34" charset="-122"/>
                  <a:ea typeface="微软雅黑" pitchFamily="34" charset="-122"/>
                  <a:cs typeface="Microsoft JhengHei Light" panose="020B0304030504040204" pitchFamily="34" charset="-122"/>
                </a:rPr>
                <a:t>SWOT ANALYSIS</a:t>
              </a:r>
              <a:endParaRPr lang="zh-CN" altLang="en-US" sz="4400" b="1" dirty="0">
                <a:solidFill>
                  <a:schemeClr val="tx2">
                    <a:lumMod val="50000"/>
                  </a:schemeClr>
                </a:solidFill>
                <a:latin typeface="微软雅黑" pitchFamily="34" charset="-122"/>
                <a:ea typeface="微软雅黑" pitchFamily="34" charset="-122"/>
                <a:cs typeface="Microsoft JhengHei Light" panose="020B0304030504040204" pitchFamily="34" charset="-122"/>
              </a:endParaRPr>
            </a:p>
          </p:txBody>
        </p:sp>
        <p:sp>
          <p:nvSpPr>
            <p:cNvPr id="51" name="矩形 50"/>
            <p:cNvSpPr/>
            <p:nvPr/>
          </p:nvSpPr>
          <p:spPr>
            <a:xfrm>
              <a:off x="873078" y="40607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矩形 19"/>
          <p:cNvSpPr/>
          <p:nvPr/>
        </p:nvSpPr>
        <p:spPr>
          <a:xfrm>
            <a:off x="1043928" y="1700037"/>
            <a:ext cx="5208158" cy="446040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rot="5400000">
            <a:off x="1209320" y="357887"/>
            <a:ext cx="4177333" cy="5110638"/>
            <a:chOff x="1014410" y="146868"/>
            <a:chExt cx="10161590" cy="6267450"/>
          </a:xfrm>
        </p:grpSpPr>
        <p:sp>
          <p:nvSpPr>
            <p:cNvPr id="22" name="矩形 21"/>
            <p:cNvSpPr/>
            <p:nvPr/>
          </p:nvSpPr>
          <p:spPr>
            <a:xfrm>
              <a:off x="1014410" y="432618"/>
              <a:ext cx="10161590" cy="5981700"/>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880882" y="146868"/>
              <a:ext cx="1260624" cy="603248"/>
              <a:chOff x="1880882" y="323850"/>
              <a:chExt cx="1260624" cy="603248"/>
            </a:xfrm>
          </p:grpSpPr>
          <p:sp>
            <p:nvSpPr>
              <p:cNvPr id="24" name="矩形 23"/>
              <p:cNvSpPr/>
              <p:nvPr/>
            </p:nvSpPr>
            <p:spPr>
              <a:xfrm>
                <a:off x="1880882" y="323850"/>
                <a:ext cx="31306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50699" y="355598"/>
                <a:ext cx="27831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90032" y="325120"/>
                <a:ext cx="35147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400969" y="865031"/>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b="1" dirty="0">
                <a:solidFill>
                  <a:schemeClr val="tx2">
                    <a:lumMod val="75000"/>
                  </a:schemeClr>
                </a:solidFill>
                <a:latin typeface="微软雅黑" pitchFamily="34" charset="-122"/>
                <a:ea typeface="微软雅黑" pitchFamily="34" charset="-122"/>
              </a:rPr>
              <a:t>TWO</a:t>
            </a:r>
            <a:endParaRPr lang="zh-CN" altLang="en-US" sz="1100" b="1" dirty="0">
              <a:solidFill>
                <a:schemeClr val="tx2">
                  <a:lumMod val="75000"/>
                </a:schemeClr>
              </a:solidFill>
              <a:latin typeface="微软雅黑" pitchFamily="34" charset="-122"/>
              <a:ea typeface="微软雅黑" pitchFamily="34" charset="-122"/>
            </a:endParaRPr>
          </a:p>
        </p:txBody>
      </p:sp>
      <p:grpSp>
        <p:nvGrpSpPr>
          <p:cNvPr id="28" name="组合 27"/>
          <p:cNvGrpSpPr/>
          <p:nvPr/>
        </p:nvGrpSpPr>
        <p:grpSpPr>
          <a:xfrm>
            <a:off x="0" y="6442565"/>
            <a:ext cx="12190413" cy="2422802"/>
            <a:chOff x="-642802" y="5954997"/>
            <a:chExt cx="13394002" cy="3207983"/>
          </a:xfrm>
        </p:grpSpPr>
        <p:sp>
          <p:nvSpPr>
            <p:cNvPr id="29" name="Hexagon 2"/>
            <p:cNvSpPr/>
            <p:nvPr/>
          </p:nvSpPr>
          <p:spPr>
            <a:xfrm rot="5400000">
              <a:off x="9764458" y="6176237"/>
              <a:ext cx="3207982" cy="27655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0" name="Hexagon 51"/>
            <p:cNvSpPr/>
            <p:nvPr/>
          </p:nvSpPr>
          <p:spPr>
            <a:xfrm rot="5400000">
              <a:off x="6221624" y="6176238"/>
              <a:ext cx="3207982" cy="276550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1" name="Hexagon 52"/>
            <p:cNvSpPr/>
            <p:nvPr/>
          </p:nvSpPr>
          <p:spPr>
            <a:xfrm rot="5400000">
              <a:off x="2678791" y="6176237"/>
              <a:ext cx="3207982" cy="27655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2" name="Hexagon 53"/>
            <p:cNvSpPr/>
            <p:nvPr/>
          </p:nvSpPr>
          <p:spPr>
            <a:xfrm rot="5400000">
              <a:off x="-864042" y="6176237"/>
              <a:ext cx="3207982" cy="276550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grpSp>
      <p:pic>
        <p:nvPicPr>
          <p:cNvPr id="3" name="Graphic 2" descr="Owl">
            <a:extLst>
              <a:ext uri="{FF2B5EF4-FFF2-40B4-BE49-F238E27FC236}">
                <a16:creationId xmlns:a16="http://schemas.microsoft.com/office/drawing/2014/main" id="{242970F7-6BFB-5EDE-F62C-5D56271E93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8444" y="2119098"/>
            <a:ext cx="914400" cy="914400"/>
          </a:xfrm>
          <a:prstGeom prst="rect">
            <a:avLst/>
          </a:prstGeom>
        </p:spPr>
      </p:pic>
    </p:spTree>
    <p:extLst>
      <p:ext uri="{BB962C8B-B14F-4D97-AF65-F5344CB8AC3E}">
        <p14:creationId xmlns:p14="http://schemas.microsoft.com/office/powerpoint/2010/main" val="2266894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1750"/>
                                        <p:tgtEl>
                                          <p:spTgt spid="21"/>
                                        </p:tgtEl>
                                      </p:cBhvr>
                                    </p:animEffect>
                                  </p:childTnLst>
                                </p:cTn>
                              </p:par>
                            </p:childTnLst>
                          </p:cTn>
                        </p:par>
                        <p:par>
                          <p:cTn id="13" fill="hold">
                            <p:stCondLst>
                              <p:cond delay="175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750"/>
                                        <p:tgtEl>
                                          <p:spTgt spid="47"/>
                                        </p:tgtEl>
                                      </p:cBhvr>
                                    </p:animEffect>
                                  </p:childTnLst>
                                </p:cTn>
                              </p:par>
                            </p:childTnLst>
                          </p:cTn>
                        </p:par>
                        <p:par>
                          <p:cTn id="23" fill="hold">
                            <p:stCondLst>
                              <p:cond delay="3250"/>
                            </p:stCondLst>
                            <p:childTnLst>
                              <p:par>
                                <p:cTn id="24" presetID="2" presetClass="entr" presetSubtype="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228109" y="96798"/>
            <a:ext cx="1860704" cy="496292"/>
            <a:chOff x="10063856" y="172796"/>
            <a:chExt cx="1860704" cy="496292"/>
          </a:xfrm>
        </p:grpSpPr>
        <p:sp>
          <p:nvSpPr>
            <p:cNvPr id="19" name="Rectangle 37"/>
            <p:cNvSpPr/>
            <p:nvPr/>
          </p:nvSpPr>
          <p:spPr>
            <a:xfrm>
              <a:off x="10605949" y="623369"/>
              <a:ext cx="7765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sp>
          <p:nvSpPr>
            <p:cNvPr id="20" name="Subtitle 2"/>
            <p:cNvSpPr txBox="1">
              <a:spLocks/>
            </p:cNvSpPr>
            <p:nvPr/>
          </p:nvSpPr>
          <p:spPr>
            <a:xfrm>
              <a:off x="10063856" y="172796"/>
              <a:ext cx="1860704" cy="369494"/>
            </a:xfrm>
            <a:prstGeom prst="rect">
              <a:avLst/>
            </a:prstGeom>
          </p:spPr>
          <p:txBody>
            <a:bodyPr vert="horz" wrap="non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a:latin typeface="Lato Light"/>
                  <a:cs typeface="Lato Light"/>
                </a:rPr>
                <a:t>Add your title here</a:t>
              </a:r>
              <a:endParaRPr lang="en-US" sz="1550" dirty="0">
                <a:solidFill>
                  <a:schemeClr val="accent2"/>
                </a:solidFill>
                <a:latin typeface="Lato Light"/>
                <a:cs typeface="Lato Light"/>
              </a:endParaRPr>
            </a:p>
          </p:txBody>
        </p:sp>
      </p:grpSp>
      <p:sp>
        <p:nvSpPr>
          <p:cNvPr id="21" name="TextBox 140"/>
          <p:cNvSpPr txBox="1"/>
          <p:nvPr/>
        </p:nvSpPr>
        <p:spPr>
          <a:xfrm>
            <a:off x="8300979" y="4189176"/>
            <a:ext cx="382052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Intense competition from established players in the industry.</a:t>
            </a:r>
          </a:p>
          <a:p>
            <a:pPr marL="285750" indent="-285750">
              <a:buFont typeface="Arial" panose="020B0604020202020204" pitchFamily="34" charset="0"/>
              <a:buChar char="•"/>
            </a:pPr>
            <a:r>
              <a:rPr lang="en-US" dirty="0"/>
              <a:t>Rapidly evolving consumer preferences and trends.</a:t>
            </a:r>
          </a:p>
          <a:p>
            <a:pPr marL="285750" indent="-285750">
              <a:buFont typeface="Arial" panose="020B0604020202020204" pitchFamily="34" charset="0"/>
              <a:buChar char="•"/>
            </a:pPr>
            <a:r>
              <a:rPr lang="en-US" dirty="0"/>
              <a:t>Increasing costs of game development, especially for high-end graphics and other technologies.</a:t>
            </a:r>
          </a:p>
        </p:txBody>
      </p:sp>
      <p:sp>
        <p:nvSpPr>
          <p:cNvPr id="22" name="Rectangle 141"/>
          <p:cNvSpPr/>
          <p:nvPr/>
        </p:nvSpPr>
        <p:spPr>
          <a:xfrm>
            <a:off x="8012858" y="3605081"/>
            <a:ext cx="1321196" cy="400110"/>
          </a:xfrm>
          <a:prstGeom prst="rect">
            <a:avLst/>
          </a:prstGeom>
        </p:spPr>
        <p:txBody>
          <a:bodyPr wrap="none">
            <a:spAutoFit/>
          </a:bodyPr>
          <a:lstStyle/>
          <a:p>
            <a:r>
              <a:rPr lang="en-US" sz="2000" b="1" dirty="0">
                <a:solidFill>
                  <a:schemeClr val="tx2">
                    <a:lumMod val="75000"/>
                  </a:schemeClr>
                </a:solidFill>
                <a:latin typeface="Lato" charset="0"/>
                <a:ea typeface="Lato" charset="0"/>
                <a:cs typeface="Lato" charset="0"/>
              </a:rPr>
              <a:t>THREATS</a:t>
            </a:r>
          </a:p>
        </p:txBody>
      </p:sp>
      <p:sp>
        <p:nvSpPr>
          <p:cNvPr id="23" name="TextBox 146"/>
          <p:cNvSpPr txBox="1"/>
          <p:nvPr/>
        </p:nvSpPr>
        <p:spPr>
          <a:xfrm>
            <a:off x="275496" y="1443556"/>
            <a:ext cx="3034408"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Talented and experienced team with a proven track record of creating successful games.</a:t>
            </a:r>
          </a:p>
          <a:p>
            <a:pPr marL="285750" indent="-285750">
              <a:buFont typeface="Arial" panose="020B0604020202020204" pitchFamily="34" charset="0"/>
              <a:buChar char="•"/>
            </a:pPr>
            <a:r>
              <a:rPr lang="en-US" sz="1400" dirty="0"/>
              <a:t>Strong partnerships with leading publishers and platforms.</a:t>
            </a:r>
          </a:p>
          <a:p>
            <a:pPr marL="285750" indent="-285750">
              <a:buFont typeface="Arial" panose="020B0604020202020204" pitchFamily="34" charset="0"/>
              <a:buChar char="•"/>
            </a:pPr>
            <a:r>
              <a:rPr lang="en-US" sz="1400" dirty="0"/>
              <a:t>Expertise in multiple genres, including action, adventure, puzzle, and simulation games. </a:t>
            </a:r>
          </a:p>
        </p:txBody>
      </p:sp>
      <p:sp>
        <p:nvSpPr>
          <p:cNvPr id="24" name="Rectangle 147"/>
          <p:cNvSpPr/>
          <p:nvPr/>
        </p:nvSpPr>
        <p:spPr>
          <a:xfrm>
            <a:off x="1978606" y="814543"/>
            <a:ext cx="1667444" cy="400110"/>
          </a:xfrm>
          <a:prstGeom prst="rect">
            <a:avLst/>
          </a:prstGeom>
        </p:spPr>
        <p:txBody>
          <a:bodyPr wrap="none">
            <a:spAutoFit/>
          </a:bodyPr>
          <a:lstStyle/>
          <a:p>
            <a:r>
              <a:rPr lang="en-US" sz="2000" b="1" dirty="0">
                <a:solidFill>
                  <a:schemeClr val="tx2">
                    <a:lumMod val="75000"/>
                  </a:schemeClr>
                </a:solidFill>
                <a:latin typeface="Lato" charset="0"/>
                <a:ea typeface="Lato" charset="0"/>
                <a:cs typeface="Lato" charset="0"/>
              </a:rPr>
              <a:t>STRENGTHS</a:t>
            </a:r>
          </a:p>
        </p:txBody>
      </p:sp>
      <p:sp>
        <p:nvSpPr>
          <p:cNvPr id="25" name="TextBox 150"/>
          <p:cNvSpPr txBox="1"/>
          <p:nvPr/>
        </p:nvSpPr>
        <p:spPr>
          <a:xfrm>
            <a:off x="8268286" y="1610066"/>
            <a:ext cx="331984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Growing demand for video games across all platforms, including PC, console, and mobile devices.</a:t>
            </a:r>
          </a:p>
          <a:p>
            <a:pPr marL="285750" indent="-285750">
              <a:buFont typeface="Arial" panose="020B0604020202020204" pitchFamily="34" charset="0"/>
              <a:buChar char="•"/>
            </a:pPr>
            <a:r>
              <a:rPr lang="en-US" sz="1400" dirty="0"/>
              <a:t>Emerging markets in Asia and other regions with a growing appetite for gaming content.</a:t>
            </a:r>
          </a:p>
        </p:txBody>
      </p:sp>
      <p:sp>
        <p:nvSpPr>
          <p:cNvPr id="26" name="Rectangle 152"/>
          <p:cNvSpPr/>
          <p:nvPr/>
        </p:nvSpPr>
        <p:spPr>
          <a:xfrm>
            <a:off x="7867435" y="803000"/>
            <a:ext cx="2215671" cy="400110"/>
          </a:xfrm>
          <a:prstGeom prst="rect">
            <a:avLst/>
          </a:prstGeom>
        </p:spPr>
        <p:txBody>
          <a:bodyPr wrap="none">
            <a:spAutoFit/>
          </a:bodyPr>
          <a:lstStyle/>
          <a:p>
            <a:r>
              <a:rPr lang="en-US" sz="2000" b="1" dirty="0">
                <a:solidFill>
                  <a:schemeClr val="tx2">
                    <a:lumMod val="75000"/>
                  </a:schemeClr>
                </a:solidFill>
                <a:latin typeface="Lato" charset="0"/>
                <a:ea typeface="Lato" charset="0"/>
                <a:cs typeface="Lato" charset="0"/>
              </a:rPr>
              <a:t>OPPORTUNITIES</a:t>
            </a:r>
          </a:p>
        </p:txBody>
      </p:sp>
      <p:sp>
        <p:nvSpPr>
          <p:cNvPr id="27" name="TextBox 176"/>
          <p:cNvSpPr txBox="1"/>
          <p:nvPr/>
        </p:nvSpPr>
        <p:spPr>
          <a:xfrm>
            <a:off x="275495" y="4333885"/>
            <a:ext cx="2940403"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Relatively small team size compared to larger competitors.</a:t>
            </a:r>
          </a:p>
          <a:p>
            <a:pPr marL="285750" indent="-285750">
              <a:buFont typeface="Arial" panose="020B0604020202020204" pitchFamily="34" charset="0"/>
              <a:buChar char="•"/>
            </a:pPr>
            <a:r>
              <a:rPr lang="en-US" sz="1400" dirty="0"/>
              <a:t>Limited brand recognition in the industry, especially among casual gamers.</a:t>
            </a:r>
          </a:p>
          <a:p>
            <a:pPr marL="285750" indent="-285750">
              <a:buFont typeface="Arial" panose="020B0604020202020204" pitchFamily="34" charset="0"/>
              <a:buChar char="•"/>
            </a:pPr>
            <a:r>
              <a:rPr lang="en-US" sz="1400" dirty="0"/>
              <a:t>Heavy reliance on a small number of successful franchises.</a:t>
            </a:r>
          </a:p>
        </p:txBody>
      </p:sp>
      <p:sp>
        <p:nvSpPr>
          <p:cNvPr id="28" name="Rectangle 177"/>
          <p:cNvSpPr/>
          <p:nvPr/>
        </p:nvSpPr>
        <p:spPr>
          <a:xfrm>
            <a:off x="1781680" y="3605081"/>
            <a:ext cx="1871025" cy="400110"/>
          </a:xfrm>
          <a:prstGeom prst="rect">
            <a:avLst/>
          </a:prstGeom>
        </p:spPr>
        <p:txBody>
          <a:bodyPr wrap="none">
            <a:spAutoFit/>
          </a:bodyPr>
          <a:lstStyle/>
          <a:p>
            <a:r>
              <a:rPr lang="en-US" sz="2000" b="1" dirty="0">
                <a:solidFill>
                  <a:schemeClr val="tx2">
                    <a:lumMod val="75000"/>
                  </a:schemeClr>
                </a:solidFill>
                <a:latin typeface="Lato" charset="0"/>
                <a:ea typeface="Lato" charset="0"/>
                <a:cs typeface="Lato" charset="0"/>
              </a:rPr>
              <a:t>WEAKNESSES</a:t>
            </a:r>
          </a:p>
        </p:txBody>
      </p:sp>
      <p:sp>
        <p:nvSpPr>
          <p:cNvPr id="29" name="Rectangle 179"/>
          <p:cNvSpPr/>
          <p:nvPr/>
        </p:nvSpPr>
        <p:spPr>
          <a:xfrm>
            <a:off x="8079766" y="4298481"/>
            <a:ext cx="66908" cy="708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30" name="Rectangle 181"/>
          <p:cNvSpPr/>
          <p:nvPr/>
        </p:nvSpPr>
        <p:spPr>
          <a:xfrm>
            <a:off x="3478227" y="4425239"/>
            <a:ext cx="66908" cy="708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31" name="Rectangle 182"/>
          <p:cNvSpPr/>
          <p:nvPr/>
        </p:nvSpPr>
        <p:spPr>
          <a:xfrm>
            <a:off x="8012858" y="1558274"/>
            <a:ext cx="66908" cy="708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32" name="Rectangle 183"/>
          <p:cNvSpPr/>
          <p:nvPr/>
        </p:nvSpPr>
        <p:spPr>
          <a:xfrm>
            <a:off x="3461759" y="1576731"/>
            <a:ext cx="66908" cy="708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grpSp>
        <p:nvGrpSpPr>
          <p:cNvPr id="33" name="组合 32"/>
          <p:cNvGrpSpPr/>
          <p:nvPr/>
        </p:nvGrpSpPr>
        <p:grpSpPr>
          <a:xfrm>
            <a:off x="3807463" y="1576731"/>
            <a:ext cx="4059972" cy="4069606"/>
            <a:chOff x="2820822" y="2081056"/>
            <a:chExt cx="3582584" cy="3591087"/>
          </a:xfrm>
        </p:grpSpPr>
        <p:sp>
          <p:nvSpPr>
            <p:cNvPr id="34" name="Freeform 6"/>
            <p:cNvSpPr>
              <a:spLocks/>
            </p:cNvSpPr>
            <p:nvPr/>
          </p:nvSpPr>
          <p:spPr bwMode="auto">
            <a:xfrm>
              <a:off x="4604546" y="2081056"/>
              <a:ext cx="1793184" cy="2143678"/>
            </a:xfrm>
            <a:custGeom>
              <a:avLst/>
              <a:gdLst/>
              <a:ahLst/>
              <a:cxnLst>
                <a:cxn ang="0">
                  <a:pos x="0" y="196"/>
                </a:cxn>
                <a:cxn ang="0">
                  <a:pos x="0" y="61"/>
                </a:cxn>
                <a:cxn ang="0">
                  <a:pos x="1" y="61"/>
                </a:cxn>
                <a:cxn ang="0">
                  <a:pos x="32" y="62"/>
                </a:cxn>
                <a:cxn ang="0">
                  <a:pos x="67" y="0"/>
                </a:cxn>
                <a:cxn ang="0">
                  <a:pos x="126" y="15"/>
                </a:cxn>
                <a:cxn ang="0">
                  <a:pos x="126" y="86"/>
                </a:cxn>
                <a:cxn ang="0">
                  <a:pos x="185" y="120"/>
                </a:cxn>
                <a:cxn ang="0">
                  <a:pos x="186" y="120"/>
                </a:cxn>
                <a:cxn ang="0">
                  <a:pos x="246" y="84"/>
                </a:cxn>
                <a:cxn ang="0">
                  <a:pos x="269" y="106"/>
                </a:cxn>
                <a:cxn ang="0">
                  <a:pos x="283" y="120"/>
                </a:cxn>
                <a:cxn ang="0">
                  <a:pos x="288" y="126"/>
                </a:cxn>
                <a:cxn ang="0">
                  <a:pos x="252" y="186"/>
                </a:cxn>
                <a:cxn ang="0">
                  <a:pos x="287" y="244"/>
                </a:cxn>
                <a:cxn ang="0">
                  <a:pos x="359" y="244"/>
                </a:cxn>
                <a:cxn ang="0">
                  <a:pos x="374" y="301"/>
                </a:cxn>
                <a:cxn ang="0">
                  <a:pos x="313" y="341"/>
                </a:cxn>
                <a:cxn ang="0">
                  <a:pos x="314" y="374"/>
                </a:cxn>
                <a:cxn ang="0">
                  <a:pos x="314" y="376"/>
                </a:cxn>
                <a:cxn ang="0">
                  <a:pos x="175" y="376"/>
                </a:cxn>
                <a:cxn ang="0">
                  <a:pos x="174" y="376"/>
                </a:cxn>
                <a:cxn ang="0">
                  <a:pos x="175" y="377"/>
                </a:cxn>
                <a:cxn ang="0">
                  <a:pos x="187" y="406"/>
                </a:cxn>
                <a:cxn ang="0">
                  <a:pos x="175" y="434"/>
                </a:cxn>
                <a:cxn ang="0">
                  <a:pos x="146" y="446"/>
                </a:cxn>
                <a:cxn ang="0">
                  <a:pos x="117" y="434"/>
                </a:cxn>
                <a:cxn ang="0">
                  <a:pos x="106" y="406"/>
                </a:cxn>
                <a:cxn ang="0">
                  <a:pos x="117" y="377"/>
                </a:cxn>
                <a:cxn ang="0">
                  <a:pos x="118" y="376"/>
                </a:cxn>
                <a:cxn ang="0">
                  <a:pos x="117" y="376"/>
                </a:cxn>
                <a:cxn ang="0">
                  <a:pos x="0" y="376"/>
                </a:cxn>
                <a:cxn ang="0">
                  <a:pos x="0" y="253"/>
                </a:cxn>
                <a:cxn ang="0">
                  <a:pos x="3" y="253"/>
                </a:cxn>
                <a:cxn ang="0">
                  <a:pos x="32" y="265"/>
                </a:cxn>
                <a:cxn ang="0">
                  <a:pos x="61" y="253"/>
                </a:cxn>
                <a:cxn ang="0">
                  <a:pos x="73" y="224"/>
                </a:cxn>
                <a:cxn ang="0">
                  <a:pos x="61" y="196"/>
                </a:cxn>
                <a:cxn ang="0">
                  <a:pos x="32" y="184"/>
                </a:cxn>
                <a:cxn ang="0">
                  <a:pos x="3" y="196"/>
                </a:cxn>
                <a:cxn ang="0">
                  <a:pos x="0" y="196"/>
                </a:cxn>
              </a:cxnLst>
              <a:rect l="0" t="0" r="r" b="b"/>
              <a:pathLst>
                <a:path w="374" h="446">
                  <a:moveTo>
                    <a:pt x="0" y="196"/>
                  </a:moveTo>
                  <a:cubicBezTo>
                    <a:pt x="0" y="61"/>
                    <a:pt x="0" y="61"/>
                    <a:pt x="0" y="61"/>
                  </a:cubicBezTo>
                  <a:cubicBezTo>
                    <a:pt x="0" y="61"/>
                    <a:pt x="1" y="61"/>
                    <a:pt x="1" y="61"/>
                  </a:cubicBezTo>
                  <a:cubicBezTo>
                    <a:pt x="12" y="61"/>
                    <a:pt x="22" y="61"/>
                    <a:pt x="32" y="62"/>
                  </a:cubicBezTo>
                  <a:cubicBezTo>
                    <a:pt x="67" y="0"/>
                    <a:pt x="67" y="0"/>
                    <a:pt x="67" y="0"/>
                  </a:cubicBezTo>
                  <a:cubicBezTo>
                    <a:pt x="87" y="4"/>
                    <a:pt x="107" y="8"/>
                    <a:pt x="126" y="15"/>
                  </a:cubicBezTo>
                  <a:cubicBezTo>
                    <a:pt x="126" y="86"/>
                    <a:pt x="126" y="86"/>
                    <a:pt x="126" y="86"/>
                  </a:cubicBezTo>
                  <a:cubicBezTo>
                    <a:pt x="146" y="95"/>
                    <a:pt x="166" y="106"/>
                    <a:pt x="185" y="120"/>
                  </a:cubicBezTo>
                  <a:cubicBezTo>
                    <a:pt x="185" y="120"/>
                    <a:pt x="185" y="120"/>
                    <a:pt x="186" y="120"/>
                  </a:cubicBezTo>
                  <a:cubicBezTo>
                    <a:pt x="246" y="84"/>
                    <a:pt x="246" y="84"/>
                    <a:pt x="246" y="84"/>
                  </a:cubicBezTo>
                  <a:cubicBezTo>
                    <a:pt x="254" y="91"/>
                    <a:pt x="262" y="98"/>
                    <a:pt x="269" y="106"/>
                  </a:cubicBezTo>
                  <a:cubicBezTo>
                    <a:pt x="274" y="111"/>
                    <a:pt x="278" y="115"/>
                    <a:pt x="283" y="120"/>
                  </a:cubicBezTo>
                  <a:cubicBezTo>
                    <a:pt x="284" y="122"/>
                    <a:pt x="286" y="124"/>
                    <a:pt x="288" y="126"/>
                  </a:cubicBezTo>
                  <a:cubicBezTo>
                    <a:pt x="252" y="186"/>
                    <a:pt x="252" y="186"/>
                    <a:pt x="252" y="186"/>
                  </a:cubicBezTo>
                  <a:cubicBezTo>
                    <a:pt x="266" y="204"/>
                    <a:pt x="278" y="224"/>
                    <a:pt x="287"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ubicBezTo>
                    <a:pt x="175" y="376"/>
                    <a:pt x="175" y="376"/>
                    <a:pt x="175" y="376"/>
                  </a:cubicBezTo>
                  <a:cubicBezTo>
                    <a:pt x="174" y="376"/>
                    <a:pt x="174" y="376"/>
                    <a:pt x="174" y="376"/>
                  </a:cubicBezTo>
                  <a:cubicBezTo>
                    <a:pt x="174" y="376"/>
                    <a:pt x="175" y="377"/>
                    <a:pt x="175" y="377"/>
                  </a:cubicBezTo>
                  <a:cubicBezTo>
                    <a:pt x="183" y="385"/>
                    <a:pt x="187" y="395"/>
                    <a:pt x="187" y="406"/>
                  </a:cubicBezTo>
                  <a:cubicBezTo>
                    <a:pt x="187" y="417"/>
                    <a:pt x="183" y="427"/>
                    <a:pt x="175" y="434"/>
                  </a:cubicBezTo>
                  <a:cubicBezTo>
                    <a:pt x="167" y="442"/>
                    <a:pt x="157" y="446"/>
                    <a:pt x="146" y="446"/>
                  </a:cubicBezTo>
                  <a:cubicBezTo>
                    <a:pt x="135" y="446"/>
                    <a:pt x="125" y="442"/>
                    <a:pt x="117" y="434"/>
                  </a:cubicBezTo>
                  <a:cubicBezTo>
                    <a:pt x="110" y="427"/>
                    <a:pt x="106" y="417"/>
                    <a:pt x="106" y="406"/>
                  </a:cubicBezTo>
                  <a:cubicBezTo>
                    <a:pt x="106" y="395"/>
                    <a:pt x="110" y="385"/>
                    <a:pt x="117" y="377"/>
                  </a:cubicBezTo>
                  <a:cubicBezTo>
                    <a:pt x="118" y="377"/>
                    <a:pt x="118" y="376"/>
                    <a:pt x="118" y="376"/>
                  </a:cubicBezTo>
                  <a:cubicBezTo>
                    <a:pt x="117" y="376"/>
                    <a:pt x="117" y="376"/>
                    <a:pt x="117" y="376"/>
                  </a:cubicBezTo>
                  <a:cubicBezTo>
                    <a:pt x="0" y="376"/>
                    <a:pt x="0" y="376"/>
                    <a:pt x="0" y="376"/>
                  </a:cubicBezTo>
                  <a:cubicBezTo>
                    <a:pt x="0" y="253"/>
                    <a:pt x="0" y="253"/>
                    <a:pt x="0" y="253"/>
                  </a:cubicBezTo>
                  <a:cubicBezTo>
                    <a:pt x="3" y="253"/>
                    <a:pt x="3" y="253"/>
                    <a:pt x="3" y="253"/>
                  </a:cubicBezTo>
                  <a:cubicBezTo>
                    <a:pt x="11" y="261"/>
                    <a:pt x="21" y="265"/>
                    <a:pt x="32" y="265"/>
                  </a:cubicBezTo>
                  <a:cubicBezTo>
                    <a:pt x="43" y="265"/>
                    <a:pt x="53" y="261"/>
                    <a:pt x="61" y="253"/>
                  </a:cubicBezTo>
                  <a:cubicBezTo>
                    <a:pt x="69" y="245"/>
                    <a:pt x="73" y="236"/>
                    <a:pt x="73" y="224"/>
                  </a:cubicBezTo>
                  <a:cubicBezTo>
                    <a:pt x="73" y="213"/>
                    <a:pt x="69" y="204"/>
                    <a:pt x="61" y="196"/>
                  </a:cubicBezTo>
                  <a:cubicBezTo>
                    <a:pt x="53" y="188"/>
                    <a:pt x="43" y="184"/>
                    <a:pt x="32" y="184"/>
                  </a:cubicBezTo>
                  <a:cubicBezTo>
                    <a:pt x="21" y="184"/>
                    <a:pt x="11" y="188"/>
                    <a:pt x="3" y="196"/>
                  </a:cubicBezTo>
                  <a:lnTo>
                    <a:pt x="0" y="196"/>
                  </a:lnTo>
                  <a:close/>
                </a:path>
              </a:pathLst>
            </a:custGeom>
            <a:solidFill>
              <a:schemeClr val="accent2"/>
            </a:solidFill>
            <a:ln w="19050">
              <a:solidFill>
                <a:schemeClr val="bg1"/>
              </a:solidFill>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charset="0"/>
              </a:endParaRPr>
            </a:p>
          </p:txBody>
        </p:sp>
        <p:sp>
          <p:nvSpPr>
            <p:cNvPr id="35" name="Freeform 7"/>
            <p:cNvSpPr>
              <a:spLocks/>
            </p:cNvSpPr>
            <p:nvPr/>
          </p:nvSpPr>
          <p:spPr bwMode="auto">
            <a:xfrm>
              <a:off x="4245153" y="3887952"/>
              <a:ext cx="2158253" cy="1784191"/>
            </a:xfrm>
            <a:custGeom>
              <a:avLst/>
              <a:gdLst/>
              <a:ahLst/>
              <a:cxnLst>
                <a:cxn ang="0">
                  <a:pos x="75" y="311"/>
                </a:cxn>
                <a:cxn ang="0">
                  <a:pos x="75" y="166"/>
                </a:cxn>
                <a:cxn ang="0">
                  <a:pos x="70" y="172"/>
                </a:cxn>
                <a:cxn ang="0">
                  <a:pos x="41" y="184"/>
                </a:cxn>
                <a:cxn ang="0">
                  <a:pos x="12" y="172"/>
                </a:cxn>
                <a:cxn ang="0">
                  <a:pos x="0" y="144"/>
                </a:cxn>
                <a:cxn ang="0">
                  <a:pos x="12" y="115"/>
                </a:cxn>
                <a:cxn ang="0">
                  <a:pos x="41" y="103"/>
                </a:cxn>
                <a:cxn ang="0">
                  <a:pos x="70" y="115"/>
                </a:cxn>
                <a:cxn ang="0">
                  <a:pos x="75" y="121"/>
                </a:cxn>
                <a:cxn ang="0">
                  <a:pos x="75" y="0"/>
                </a:cxn>
                <a:cxn ang="0">
                  <a:pos x="192" y="0"/>
                </a:cxn>
                <a:cxn ang="0">
                  <a:pos x="192" y="1"/>
                </a:cxn>
                <a:cxn ang="0">
                  <a:pos x="181" y="30"/>
                </a:cxn>
                <a:cxn ang="0">
                  <a:pos x="192" y="58"/>
                </a:cxn>
                <a:cxn ang="0">
                  <a:pos x="221" y="70"/>
                </a:cxn>
                <a:cxn ang="0">
                  <a:pos x="250" y="58"/>
                </a:cxn>
                <a:cxn ang="0">
                  <a:pos x="262" y="30"/>
                </a:cxn>
                <a:cxn ang="0">
                  <a:pos x="250" y="1"/>
                </a:cxn>
                <a:cxn ang="0">
                  <a:pos x="250" y="0"/>
                </a:cxn>
                <a:cxn ang="0">
                  <a:pos x="389" y="0"/>
                </a:cxn>
                <a:cxn ang="0">
                  <a:pos x="388" y="32"/>
                </a:cxn>
                <a:cxn ang="0">
                  <a:pos x="450" y="66"/>
                </a:cxn>
                <a:cxn ang="0">
                  <a:pos x="436" y="121"/>
                </a:cxn>
                <a:cxn ang="0">
                  <a:pos x="363" y="125"/>
                </a:cxn>
                <a:cxn ang="0">
                  <a:pos x="329" y="183"/>
                </a:cxn>
                <a:cxn ang="0">
                  <a:pos x="366" y="243"/>
                </a:cxn>
                <a:cxn ang="0">
                  <a:pos x="344" y="266"/>
                </a:cxn>
                <a:cxn ang="0">
                  <a:pos x="322" y="287"/>
                </a:cxn>
                <a:cxn ang="0">
                  <a:pos x="260" y="251"/>
                </a:cxn>
                <a:cxn ang="0">
                  <a:pos x="203" y="285"/>
                </a:cxn>
                <a:cxn ang="0">
                  <a:pos x="203" y="356"/>
                </a:cxn>
                <a:cxn ang="0">
                  <a:pos x="145" y="371"/>
                </a:cxn>
                <a:cxn ang="0">
                  <a:pos x="108" y="309"/>
                </a:cxn>
                <a:cxn ang="0">
                  <a:pos x="76" y="311"/>
                </a:cxn>
                <a:cxn ang="0">
                  <a:pos x="75" y="311"/>
                </a:cxn>
              </a:cxnLst>
              <a:rect l="0" t="0" r="r" b="b"/>
              <a:pathLst>
                <a:path w="450" h="371">
                  <a:moveTo>
                    <a:pt x="75" y="311"/>
                  </a:moveTo>
                  <a:cubicBezTo>
                    <a:pt x="75" y="166"/>
                    <a:pt x="75" y="166"/>
                    <a:pt x="75" y="166"/>
                  </a:cubicBezTo>
                  <a:cubicBezTo>
                    <a:pt x="73" y="168"/>
                    <a:pt x="72" y="170"/>
                    <a:pt x="70" y="172"/>
                  </a:cubicBezTo>
                  <a:cubicBezTo>
                    <a:pt x="62" y="180"/>
                    <a:pt x="52" y="184"/>
                    <a:pt x="41" y="184"/>
                  </a:cubicBezTo>
                  <a:cubicBezTo>
                    <a:pt x="30" y="184"/>
                    <a:pt x="20" y="180"/>
                    <a:pt x="12" y="172"/>
                  </a:cubicBezTo>
                  <a:cubicBezTo>
                    <a:pt x="4" y="165"/>
                    <a:pt x="0" y="155"/>
                    <a:pt x="0" y="144"/>
                  </a:cubicBezTo>
                  <a:cubicBezTo>
                    <a:pt x="0" y="133"/>
                    <a:pt x="4" y="123"/>
                    <a:pt x="12" y="115"/>
                  </a:cubicBezTo>
                  <a:cubicBezTo>
                    <a:pt x="20" y="107"/>
                    <a:pt x="30" y="103"/>
                    <a:pt x="41" y="103"/>
                  </a:cubicBezTo>
                  <a:cubicBezTo>
                    <a:pt x="52" y="103"/>
                    <a:pt x="62" y="107"/>
                    <a:pt x="70" y="115"/>
                  </a:cubicBezTo>
                  <a:cubicBezTo>
                    <a:pt x="72" y="117"/>
                    <a:pt x="73" y="119"/>
                    <a:pt x="75" y="121"/>
                  </a:cubicBezTo>
                  <a:cubicBezTo>
                    <a:pt x="75" y="0"/>
                    <a:pt x="75" y="0"/>
                    <a:pt x="75" y="0"/>
                  </a:cubicBezTo>
                  <a:cubicBezTo>
                    <a:pt x="192" y="0"/>
                    <a:pt x="192" y="0"/>
                    <a:pt x="192" y="0"/>
                  </a:cubicBezTo>
                  <a:cubicBezTo>
                    <a:pt x="192" y="1"/>
                    <a:pt x="192" y="1"/>
                    <a:pt x="192" y="1"/>
                  </a:cubicBezTo>
                  <a:cubicBezTo>
                    <a:pt x="185" y="9"/>
                    <a:pt x="181" y="19"/>
                    <a:pt x="181" y="30"/>
                  </a:cubicBezTo>
                  <a:cubicBezTo>
                    <a:pt x="181" y="41"/>
                    <a:pt x="185" y="51"/>
                    <a:pt x="192" y="58"/>
                  </a:cubicBezTo>
                  <a:cubicBezTo>
                    <a:pt x="200" y="66"/>
                    <a:pt x="210" y="70"/>
                    <a:pt x="221" y="70"/>
                  </a:cubicBezTo>
                  <a:cubicBezTo>
                    <a:pt x="232" y="70"/>
                    <a:pt x="242" y="66"/>
                    <a:pt x="250" y="58"/>
                  </a:cubicBezTo>
                  <a:cubicBezTo>
                    <a:pt x="258" y="51"/>
                    <a:pt x="262" y="41"/>
                    <a:pt x="262" y="30"/>
                  </a:cubicBezTo>
                  <a:cubicBezTo>
                    <a:pt x="262" y="19"/>
                    <a:pt x="258" y="9"/>
                    <a:pt x="250" y="1"/>
                  </a:cubicBezTo>
                  <a:cubicBezTo>
                    <a:pt x="250" y="0"/>
                    <a:pt x="250" y="0"/>
                    <a:pt x="250" y="0"/>
                  </a:cubicBezTo>
                  <a:cubicBezTo>
                    <a:pt x="389" y="0"/>
                    <a:pt x="389" y="0"/>
                    <a:pt x="389" y="0"/>
                  </a:cubicBezTo>
                  <a:cubicBezTo>
                    <a:pt x="389" y="11"/>
                    <a:pt x="389" y="22"/>
                    <a:pt x="388" y="32"/>
                  </a:cubicBezTo>
                  <a:cubicBezTo>
                    <a:pt x="450" y="66"/>
                    <a:pt x="450" y="66"/>
                    <a:pt x="450" y="66"/>
                  </a:cubicBezTo>
                  <a:cubicBezTo>
                    <a:pt x="446" y="85"/>
                    <a:pt x="442" y="103"/>
                    <a:pt x="436" y="121"/>
                  </a:cubicBezTo>
                  <a:cubicBezTo>
                    <a:pt x="363" y="125"/>
                    <a:pt x="363" y="125"/>
                    <a:pt x="363" y="125"/>
                  </a:cubicBezTo>
                  <a:cubicBezTo>
                    <a:pt x="354" y="145"/>
                    <a:pt x="343" y="164"/>
                    <a:pt x="329" y="183"/>
                  </a:cubicBezTo>
                  <a:cubicBezTo>
                    <a:pt x="366" y="243"/>
                    <a:pt x="366" y="243"/>
                    <a:pt x="366" y="243"/>
                  </a:cubicBezTo>
                  <a:cubicBezTo>
                    <a:pt x="359" y="251"/>
                    <a:pt x="352" y="258"/>
                    <a:pt x="344" y="266"/>
                  </a:cubicBezTo>
                  <a:cubicBezTo>
                    <a:pt x="337" y="273"/>
                    <a:pt x="329" y="280"/>
                    <a:pt x="322" y="287"/>
                  </a:cubicBezTo>
                  <a:cubicBezTo>
                    <a:pt x="260" y="251"/>
                    <a:pt x="260" y="251"/>
                    <a:pt x="260" y="251"/>
                  </a:cubicBezTo>
                  <a:cubicBezTo>
                    <a:pt x="242" y="265"/>
                    <a:pt x="223" y="276"/>
                    <a:pt x="203" y="285"/>
                  </a:cubicBezTo>
                  <a:cubicBezTo>
                    <a:pt x="203" y="356"/>
                    <a:pt x="203" y="356"/>
                    <a:pt x="203" y="356"/>
                  </a:cubicBezTo>
                  <a:cubicBezTo>
                    <a:pt x="184" y="363"/>
                    <a:pt x="165" y="368"/>
                    <a:pt x="145" y="371"/>
                  </a:cubicBezTo>
                  <a:cubicBezTo>
                    <a:pt x="108" y="309"/>
                    <a:pt x="108" y="309"/>
                    <a:pt x="108" y="309"/>
                  </a:cubicBezTo>
                  <a:cubicBezTo>
                    <a:pt x="98" y="310"/>
                    <a:pt x="87" y="311"/>
                    <a:pt x="76" y="311"/>
                  </a:cubicBezTo>
                  <a:cubicBezTo>
                    <a:pt x="76" y="311"/>
                    <a:pt x="75" y="311"/>
                    <a:pt x="75" y="311"/>
                  </a:cubicBezTo>
                  <a:close/>
                </a:path>
              </a:pathLst>
            </a:custGeom>
            <a:solidFill>
              <a:schemeClr val="accent4"/>
            </a:solidFill>
            <a:ln w="19050">
              <a:solidFill>
                <a:schemeClr val="bg1"/>
              </a:solidFill>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charset="0"/>
              </a:endParaRPr>
            </a:p>
          </p:txBody>
        </p:sp>
        <p:sp>
          <p:nvSpPr>
            <p:cNvPr id="36" name="Freeform 5"/>
            <p:cNvSpPr>
              <a:spLocks/>
            </p:cNvSpPr>
            <p:nvPr/>
          </p:nvSpPr>
          <p:spPr bwMode="auto">
            <a:xfrm>
              <a:off x="2820822" y="2084840"/>
              <a:ext cx="2133662" cy="1803112"/>
            </a:xfrm>
            <a:custGeom>
              <a:avLst/>
              <a:gdLst/>
              <a:ahLst/>
              <a:cxnLst>
                <a:cxn ang="0">
                  <a:pos x="372" y="375"/>
                </a:cxn>
                <a:cxn ang="0">
                  <a:pos x="239" y="375"/>
                </a:cxn>
                <a:cxn ang="0">
                  <a:pos x="248" y="368"/>
                </a:cxn>
                <a:cxn ang="0">
                  <a:pos x="260" y="340"/>
                </a:cxn>
                <a:cxn ang="0">
                  <a:pos x="248" y="311"/>
                </a:cxn>
                <a:cxn ang="0">
                  <a:pos x="220" y="299"/>
                </a:cxn>
                <a:cxn ang="0">
                  <a:pos x="191" y="311"/>
                </a:cxn>
                <a:cxn ang="0">
                  <a:pos x="179" y="340"/>
                </a:cxn>
                <a:cxn ang="0">
                  <a:pos x="191" y="368"/>
                </a:cxn>
                <a:cxn ang="0">
                  <a:pos x="200" y="375"/>
                </a:cxn>
                <a:cxn ang="0">
                  <a:pos x="61" y="375"/>
                </a:cxn>
                <a:cxn ang="0">
                  <a:pos x="61" y="375"/>
                </a:cxn>
                <a:cxn ang="0">
                  <a:pos x="61" y="373"/>
                </a:cxn>
                <a:cxn ang="0">
                  <a:pos x="61" y="367"/>
                </a:cxn>
                <a:cxn ang="0">
                  <a:pos x="62" y="342"/>
                </a:cxn>
                <a:cxn ang="0">
                  <a:pos x="0" y="307"/>
                </a:cxn>
                <a:cxn ang="0">
                  <a:pos x="16" y="243"/>
                </a:cxn>
                <a:cxn ang="0">
                  <a:pos x="86" y="247"/>
                </a:cxn>
                <a:cxn ang="0">
                  <a:pos x="119" y="191"/>
                </a:cxn>
                <a:cxn ang="0">
                  <a:pos x="85" y="127"/>
                </a:cxn>
                <a:cxn ang="0">
                  <a:pos x="92" y="119"/>
                </a:cxn>
                <a:cxn ang="0">
                  <a:pos x="106" y="105"/>
                </a:cxn>
                <a:cxn ang="0">
                  <a:pos x="128" y="84"/>
                </a:cxn>
                <a:cxn ang="0">
                  <a:pos x="188" y="120"/>
                </a:cxn>
                <a:cxn ang="0">
                  <a:pos x="190" y="119"/>
                </a:cxn>
                <a:cxn ang="0">
                  <a:pos x="243" y="88"/>
                </a:cxn>
                <a:cxn ang="0">
                  <a:pos x="243" y="16"/>
                </a:cxn>
                <a:cxn ang="0">
                  <a:pos x="303" y="0"/>
                </a:cxn>
                <a:cxn ang="0">
                  <a:pos x="339" y="62"/>
                </a:cxn>
                <a:cxn ang="0">
                  <a:pos x="372" y="60"/>
                </a:cxn>
                <a:cxn ang="0">
                  <a:pos x="372" y="195"/>
                </a:cxn>
                <a:cxn ang="0">
                  <a:pos x="372" y="199"/>
                </a:cxn>
                <a:cxn ang="0">
                  <a:pos x="375" y="195"/>
                </a:cxn>
                <a:cxn ang="0">
                  <a:pos x="404" y="183"/>
                </a:cxn>
                <a:cxn ang="0">
                  <a:pos x="433" y="195"/>
                </a:cxn>
                <a:cxn ang="0">
                  <a:pos x="445" y="223"/>
                </a:cxn>
                <a:cxn ang="0">
                  <a:pos x="433" y="252"/>
                </a:cxn>
                <a:cxn ang="0">
                  <a:pos x="404" y="264"/>
                </a:cxn>
                <a:cxn ang="0">
                  <a:pos x="375" y="252"/>
                </a:cxn>
                <a:cxn ang="0">
                  <a:pos x="372" y="248"/>
                </a:cxn>
                <a:cxn ang="0">
                  <a:pos x="372" y="252"/>
                </a:cxn>
                <a:cxn ang="0">
                  <a:pos x="372" y="375"/>
                </a:cxn>
              </a:cxnLst>
              <a:rect l="0" t="0" r="r" b="b"/>
              <a:pathLst>
                <a:path w="445" h="375">
                  <a:moveTo>
                    <a:pt x="372" y="375"/>
                  </a:moveTo>
                  <a:cubicBezTo>
                    <a:pt x="239" y="375"/>
                    <a:pt x="239" y="375"/>
                    <a:pt x="239" y="375"/>
                  </a:cubicBezTo>
                  <a:cubicBezTo>
                    <a:pt x="243" y="373"/>
                    <a:pt x="246" y="371"/>
                    <a:pt x="248" y="368"/>
                  </a:cubicBezTo>
                  <a:cubicBezTo>
                    <a:pt x="256" y="360"/>
                    <a:pt x="260" y="351"/>
                    <a:pt x="260" y="340"/>
                  </a:cubicBezTo>
                  <a:cubicBezTo>
                    <a:pt x="260" y="328"/>
                    <a:pt x="256" y="319"/>
                    <a:pt x="248" y="311"/>
                  </a:cubicBezTo>
                  <a:cubicBezTo>
                    <a:pt x="241" y="303"/>
                    <a:pt x="231" y="299"/>
                    <a:pt x="220" y="299"/>
                  </a:cubicBezTo>
                  <a:cubicBezTo>
                    <a:pt x="209" y="299"/>
                    <a:pt x="199" y="303"/>
                    <a:pt x="191" y="311"/>
                  </a:cubicBezTo>
                  <a:cubicBezTo>
                    <a:pt x="183" y="319"/>
                    <a:pt x="179" y="328"/>
                    <a:pt x="179" y="340"/>
                  </a:cubicBezTo>
                  <a:cubicBezTo>
                    <a:pt x="179" y="351"/>
                    <a:pt x="183" y="360"/>
                    <a:pt x="191" y="368"/>
                  </a:cubicBezTo>
                  <a:cubicBezTo>
                    <a:pt x="194" y="371"/>
                    <a:pt x="197" y="373"/>
                    <a:pt x="200" y="375"/>
                  </a:cubicBezTo>
                  <a:cubicBezTo>
                    <a:pt x="61" y="375"/>
                    <a:pt x="61" y="375"/>
                    <a:pt x="61" y="375"/>
                  </a:cubicBezTo>
                  <a:cubicBezTo>
                    <a:pt x="61" y="375"/>
                    <a:pt x="61" y="375"/>
                    <a:pt x="61" y="375"/>
                  </a:cubicBezTo>
                  <a:cubicBezTo>
                    <a:pt x="61" y="374"/>
                    <a:pt x="61" y="374"/>
                    <a:pt x="61" y="373"/>
                  </a:cubicBezTo>
                  <a:cubicBezTo>
                    <a:pt x="61" y="371"/>
                    <a:pt x="61" y="369"/>
                    <a:pt x="61" y="367"/>
                  </a:cubicBezTo>
                  <a:cubicBezTo>
                    <a:pt x="61" y="359"/>
                    <a:pt x="61" y="350"/>
                    <a:pt x="62" y="342"/>
                  </a:cubicBezTo>
                  <a:cubicBezTo>
                    <a:pt x="0" y="307"/>
                    <a:pt x="0" y="307"/>
                    <a:pt x="0" y="307"/>
                  </a:cubicBezTo>
                  <a:cubicBezTo>
                    <a:pt x="4" y="285"/>
                    <a:pt x="9" y="263"/>
                    <a:pt x="16" y="243"/>
                  </a:cubicBezTo>
                  <a:cubicBezTo>
                    <a:pt x="86" y="247"/>
                    <a:pt x="86" y="247"/>
                    <a:pt x="86" y="247"/>
                  </a:cubicBezTo>
                  <a:cubicBezTo>
                    <a:pt x="95" y="227"/>
                    <a:pt x="106" y="209"/>
                    <a:pt x="119" y="191"/>
                  </a:cubicBezTo>
                  <a:cubicBezTo>
                    <a:pt x="85" y="127"/>
                    <a:pt x="85" y="127"/>
                    <a:pt x="85" y="127"/>
                  </a:cubicBezTo>
                  <a:cubicBezTo>
                    <a:pt x="87" y="124"/>
                    <a:pt x="90" y="122"/>
                    <a:pt x="92" y="119"/>
                  </a:cubicBezTo>
                  <a:cubicBezTo>
                    <a:pt x="97" y="114"/>
                    <a:pt x="101" y="110"/>
                    <a:pt x="106" y="105"/>
                  </a:cubicBezTo>
                  <a:cubicBezTo>
                    <a:pt x="113" y="98"/>
                    <a:pt x="120" y="91"/>
                    <a:pt x="128" y="84"/>
                  </a:cubicBezTo>
                  <a:cubicBezTo>
                    <a:pt x="188" y="120"/>
                    <a:pt x="188" y="120"/>
                    <a:pt x="188" y="120"/>
                  </a:cubicBezTo>
                  <a:cubicBezTo>
                    <a:pt x="189" y="120"/>
                    <a:pt x="190" y="119"/>
                    <a:pt x="190" y="119"/>
                  </a:cubicBezTo>
                  <a:cubicBezTo>
                    <a:pt x="207" y="106"/>
                    <a:pt x="225" y="96"/>
                    <a:pt x="243" y="88"/>
                  </a:cubicBezTo>
                  <a:cubicBezTo>
                    <a:pt x="243" y="16"/>
                    <a:pt x="243" y="16"/>
                    <a:pt x="243" y="16"/>
                  </a:cubicBezTo>
                  <a:cubicBezTo>
                    <a:pt x="262" y="9"/>
                    <a:pt x="282" y="4"/>
                    <a:pt x="303" y="0"/>
                  </a:cubicBezTo>
                  <a:cubicBezTo>
                    <a:pt x="339" y="62"/>
                    <a:pt x="339" y="62"/>
                    <a:pt x="339" y="62"/>
                  </a:cubicBezTo>
                  <a:cubicBezTo>
                    <a:pt x="350" y="61"/>
                    <a:pt x="361" y="60"/>
                    <a:pt x="372" y="60"/>
                  </a:cubicBezTo>
                  <a:cubicBezTo>
                    <a:pt x="372" y="195"/>
                    <a:pt x="372" y="195"/>
                    <a:pt x="372" y="195"/>
                  </a:cubicBezTo>
                  <a:cubicBezTo>
                    <a:pt x="372" y="199"/>
                    <a:pt x="372" y="199"/>
                    <a:pt x="372" y="199"/>
                  </a:cubicBezTo>
                  <a:cubicBezTo>
                    <a:pt x="373" y="197"/>
                    <a:pt x="374" y="196"/>
                    <a:pt x="375" y="195"/>
                  </a:cubicBezTo>
                  <a:cubicBezTo>
                    <a:pt x="383" y="187"/>
                    <a:pt x="393" y="183"/>
                    <a:pt x="404" y="183"/>
                  </a:cubicBezTo>
                  <a:cubicBezTo>
                    <a:pt x="415" y="183"/>
                    <a:pt x="425" y="187"/>
                    <a:pt x="433" y="195"/>
                  </a:cubicBezTo>
                  <a:cubicBezTo>
                    <a:pt x="441" y="203"/>
                    <a:pt x="445" y="212"/>
                    <a:pt x="445" y="223"/>
                  </a:cubicBezTo>
                  <a:cubicBezTo>
                    <a:pt x="445" y="235"/>
                    <a:pt x="441" y="244"/>
                    <a:pt x="433" y="252"/>
                  </a:cubicBezTo>
                  <a:cubicBezTo>
                    <a:pt x="425" y="260"/>
                    <a:pt x="415" y="264"/>
                    <a:pt x="404" y="264"/>
                  </a:cubicBezTo>
                  <a:cubicBezTo>
                    <a:pt x="393" y="264"/>
                    <a:pt x="383" y="260"/>
                    <a:pt x="375" y="252"/>
                  </a:cubicBezTo>
                  <a:cubicBezTo>
                    <a:pt x="374" y="251"/>
                    <a:pt x="373" y="250"/>
                    <a:pt x="372" y="248"/>
                  </a:cubicBezTo>
                  <a:cubicBezTo>
                    <a:pt x="372" y="252"/>
                    <a:pt x="372" y="252"/>
                    <a:pt x="372" y="252"/>
                  </a:cubicBezTo>
                  <a:lnTo>
                    <a:pt x="372" y="375"/>
                  </a:lnTo>
                  <a:close/>
                </a:path>
              </a:pathLst>
            </a:custGeom>
            <a:solidFill>
              <a:schemeClr val="accent1"/>
            </a:solidFill>
            <a:ln w="19050">
              <a:solidFill>
                <a:schemeClr val="bg1"/>
              </a:solidFill>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charset="0"/>
              </a:endParaRPr>
            </a:p>
          </p:txBody>
        </p:sp>
        <p:sp>
          <p:nvSpPr>
            <p:cNvPr id="37" name="Freeform 8"/>
            <p:cNvSpPr>
              <a:spLocks/>
            </p:cNvSpPr>
            <p:nvPr/>
          </p:nvSpPr>
          <p:spPr bwMode="auto">
            <a:xfrm>
              <a:off x="2820822" y="3522788"/>
              <a:ext cx="1783726" cy="2143678"/>
            </a:xfrm>
            <a:custGeom>
              <a:avLst/>
              <a:gdLst/>
              <a:ahLst/>
              <a:cxnLst>
                <a:cxn ang="0">
                  <a:pos x="61" y="76"/>
                </a:cxn>
                <a:cxn ang="0">
                  <a:pos x="200" y="76"/>
                </a:cxn>
                <a:cxn ang="0">
                  <a:pos x="191" y="69"/>
                </a:cxn>
                <a:cxn ang="0">
                  <a:pos x="179" y="41"/>
                </a:cxn>
                <a:cxn ang="0">
                  <a:pos x="191" y="12"/>
                </a:cxn>
                <a:cxn ang="0">
                  <a:pos x="220" y="0"/>
                </a:cxn>
                <a:cxn ang="0">
                  <a:pos x="248" y="12"/>
                </a:cxn>
                <a:cxn ang="0">
                  <a:pos x="260" y="41"/>
                </a:cxn>
                <a:cxn ang="0">
                  <a:pos x="248" y="69"/>
                </a:cxn>
                <a:cxn ang="0">
                  <a:pos x="239" y="76"/>
                </a:cxn>
                <a:cxn ang="0">
                  <a:pos x="372" y="76"/>
                </a:cxn>
                <a:cxn ang="0">
                  <a:pos x="372" y="197"/>
                </a:cxn>
                <a:cxn ang="0">
                  <a:pos x="367" y="191"/>
                </a:cxn>
                <a:cxn ang="0">
                  <a:pos x="338" y="179"/>
                </a:cxn>
                <a:cxn ang="0">
                  <a:pos x="309" y="191"/>
                </a:cxn>
                <a:cxn ang="0">
                  <a:pos x="297" y="220"/>
                </a:cxn>
                <a:cxn ang="0">
                  <a:pos x="309" y="248"/>
                </a:cxn>
                <a:cxn ang="0">
                  <a:pos x="338" y="260"/>
                </a:cxn>
                <a:cxn ang="0">
                  <a:pos x="367" y="248"/>
                </a:cxn>
                <a:cxn ang="0">
                  <a:pos x="372" y="242"/>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Lst>
              <a:rect l="0" t="0" r="r" b="b"/>
              <a:pathLst>
                <a:path w="372" h="446">
                  <a:moveTo>
                    <a:pt x="61" y="76"/>
                  </a:moveTo>
                  <a:cubicBezTo>
                    <a:pt x="200" y="76"/>
                    <a:pt x="200" y="76"/>
                    <a:pt x="200" y="76"/>
                  </a:cubicBezTo>
                  <a:cubicBezTo>
                    <a:pt x="197" y="74"/>
                    <a:pt x="194" y="72"/>
                    <a:pt x="191" y="69"/>
                  </a:cubicBezTo>
                  <a:cubicBezTo>
                    <a:pt x="183" y="61"/>
                    <a:pt x="179" y="52"/>
                    <a:pt x="179" y="41"/>
                  </a:cubicBezTo>
                  <a:cubicBezTo>
                    <a:pt x="179" y="29"/>
                    <a:pt x="183" y="20"/>
                    <a:pt x="191" y="12"/>
                  </a:cubicBezTo>
                  <a:cubicBezTo>
                    <a:pt x="199" y="4"/>
                    <a:pt x="209" y="0"/>
                    <a:pt x="220" y="0"/>
                  </a:cubicBezTo>
                  <a:cubicBezTo>
                    <a:pt x="231" y="0"/>
                    <a:pt x="241" y="4"/>
                    <a:pt x="248" y="12"/>
                  </a:cubicBezTo>
                  <a:cubicBezTo>
                    <a:pt x="256" y="20"/>
                    <a:pt x="260" y="29"/>
                    <a:pt x="260" y="41"/>
                  </a:cubicBezTo>
                  <a:cubicBezTo>
                    <a:pt x="260" y="52"/>
                    <a:pt x="256" y="61"/>
                    <a:pt x="248" y="69"/>
                  </a:cubicBezTo>
                  <a:cubicBezTo>
                    <a:pt x="246" y="72"/>
                    <a:pt x="243" y="74"/>
                    <a:pt x="239" y="76"/>
                  </a:cubicBezTo>
                  <a:cubicBezTo>
                    <a:pt x="372" y="76"/>
                    <a:pt x="372" y="76"/>
                    <a:pt x="372" y="76"/>
                  </a:cubicBezTo>
                  <a:cubicBezTo>
                    <a:pt x="372" y="197"/>
                    <a:pt x="372" y="197"/>
                    <a:pt x="372" y="197"/>
                  </a:cubicBezTo>
                  <a:cubicBezTo>
                    <a:pt x="370" y="195"/>
                    <a:pt x="369" y="193"/>
                    <a:pt x="367" y="191"/>
                  </a:cubicBezTo>
                  <a:cubicBezTo>
                    <a:pt x="359" y="183"/>
                    <a:pt x="349" y="179"/>
                    <a:pt x="338" y="179"/>
                  </a:cubicBezTo>
                  <a:cubicBezTo>
                    <a:pt x="327" y="179"/>
                    <a:pt x="317" y="183"/>
                    <a:pt x="309" y="191"/>
                  </a:cubicBezTo>
                  <a:cubicBezTo>
                    <a:pt x="301" y="199"/>
                    <a:pt x="297" y="209"/>
                    <a:pt x="297" y="220"/>
                  </a:cubicBezTo>
                  <a:cubicBezTo>
                    <a:pt x="297" y="231"/>
                    <a:pt x="301" y="241"/>
                    <a:pt x="309" y="248"/>
                  </a:cubicBezTo>
                  <a:cubicBezTo>
                    <a:pt x="317" y="256"/>
                    <a:pt x="327" y="260"/>
                    <a:pt x="338" y="260"/>
                  </a:cubicBezTo>
                  <a:cubicBezTo>
                    <a:pt x="349" y="260"/>
                    <a:pt x="359" y="256"/>
                    <a:pt x="367" y="248"/>
                  </a:cubicBezTo>
                  <a:cubicBezTo>
                    <a:pt x="369" y="246"/>
                    <a:pt x="370" y="244"/>
                    <a:pt x="372" y="242"/>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4" y="219"/>
                    <a:pt x="86" y="199"/>
                  </a:cubicBezTo>
                  <a:cubicBezTo>
                    <a:pt x="15" y="199"/>
                    <a:pt x="15" y="199"/>
                    <a:pt x="15" y="199"/>
                  </a:cubicBezTo>
                  <a:cubicBezTo>
                    <a:pt x="8" y="180"/>
                    <a:pt x="3" y="161"/>
                    <a:pt x="0" y="141"/>
                  </a:cubicBezTo>
                  <a:cubicBezTo>
                    <a:pt x="62" y="104"/>
                    <a:pt x="62" y="104"/>
                    <a:pt x="62" y="104"/>
                  </a:cubicBezTo>
                  <a:cubicBezTo>
                    <a:pt x="62" y="98"/>
                    <a:pt x="61" y="91"/>
                    <a:pt x="61" y="84"/>
                  </a:cubicBezTo>
                  <a:lnTo>
                    <a:pt x="61" y="76"/>
                  </a:lnTo>
                  <a:close/>
                </a:path>
              </a:pathLst>
            </a:custGeom>
            <a:solidFill>
              <a:schemeClr val="accent5"/>
            </a:solidFill>
            <a:ln w="19050">
              <a:solidFill>
                <a:schemeClr val="bg1"/>
              </a:solidFill>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charset="0"/>
              </a:endParaRPr>
            </a:p>
          </p:txBody>
        </p:sp>
        <p:sp>
          <p:nvSpPr>
            <p:cNvPr id="38" name="Shape 2547"/>
            <p:cNvSpPr/>
            <p:nvPr/>
          </p:nvSpPr>
          <p:spPr>
            <a:xfrm>
              <a:off x="3666712" y="2858076"/>
              <a:ext cx="441880" cy="4418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charset="0"/>
                <a:ea typeface="Lato Light" charset="0"/>
                <a:cs typeface="Lato Light" charset="0"/>
              </a:endParaRPr>
            </a:p>
          </p:txBody>
        </p:sp>
        <p:sp>
          <p:nvSpPr>
            <p:cNvPr id="39" name="Shape 2588"/>
            <p:cNvSpPr/>
            <p:nvPr/>
          </p:nvSpPr>
          <p:spPr>
            <a:xfrm>
              <a:off x="3666712" y="4448618"/>
              <a:ext cx="441880" cy="40172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charset="0"/>
                <a:ea typeface="Lato Light" charset="0"/>
                <a:cs typeface="Lato Light" charset="0"/>
              </a:endParaRPr>
            </a:p>
          </p:txBody>
        </p:sp>
        <p:sp>
          <p:nvSpPr>
            <p:cNvPr id="40" name="Shape 2633"/>
            <p:cNvSpPr/>
            <p:nvPr/>
          </p:nvSpPr>
          <p:spPr>
            <a:xfrm>
              <a:off x="5103339" y="2855748"/>
              <a:ext cx="441880" cy="44188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charset="0"/>
                <a:ea typeface="Lato Light" charset="0"/>
                <a:cs typeface="Lato Light" charset="0"/>
              </a:endParaRPr>
            </a:p>
          </p:txBody>
        </p:sp>
        <p:sp>
          <p:nvSpPr>
            <p:cNvPr id="41" name="Shape 2690"/>
            <p:cNvSpPr>
              <a:spLocks noChangeAspect="1"/>
            </p:cNvSpPr>
            <p:nvPr/>
          </p:nvSpPr>
          <p:spPr>
            <a:xfrm>
              <a:off x="5097536" y="4448618"/>
              <a:ext cx="453486" cy="41226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charset="0"/>
                <a:ea typeface="Lato Light" charset="0"/>
                <a:cs typeface="Lato Light" charset="0"/>
              </a:endParaRPr>
            </a:p>
          </p:txBody>
        </p:sp>
      </p:grpSp>
    </p:spTree>
    <p:extLst>
      <p:ext uri="{BB962C8B-B14F-4D97-AF65-F5344CB8AC3E}">
        <p14:creationId xmlns:p14="http://schemas.microsoft.com/office/powerpoint/2010/main" val="54057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anim calcmode="lin" valueType="num">
                                      <p:cBhvr>
                                        <p:cTn id="13" dur="250" fill="hold"/>
                                        <p:tgtEl>
                                          <p:spTgt spid="21"/>
                                        </p:tgtEl>
                                        <p:attrNameLst>
                                          <p:attrName>ppt_x</p:attrName>
                                        </p:attrNameLst>
                                      </p:cBhvr>
                                      <p:tavLst>
                                        <p:tav tm="0">
                                          <p:val>
                                            <p:strVal val="#ppt_x"/>
                                          </p:val>
                                        </p:tav>
                                        <p:tav tm="100000">
                                          <p:val>
                                            <p:strVal val="#ppt_x"/>
                                          </p:val>
                                        </p:tav>
                                      </p:tavLst>
                                    </p:anim>
                                    <p:anim calcmode="lin" valueType="num">
                                      <p:cBhvr>
                                        <p:cTn id="14" dur="2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50"/>
                                        <p:tgtEl>
                                          <p:spTgt spid="22"/>
                                        </p:tgtEl>
                                      </p:cBhvr>
                                    </p:animEffect>
                                    <p:anim calcmode="lin" valueType="num">
                                      <p:cBhvr>
                                        <p:cTn id="19" dur="250" fill="hold"/>
                                        <p:tgtEl>
                                          <p:spTgt spid="22"/>
                                        </p:tgtEl>
                                        <p:attrNameLst>
                                          <p:attrName>ppt_x</p:attrName>
                                        </p:attrNameLst>
                                      </p:cBhvr>
                                      <p:tavLst>
                                        <p:tav tm="0">
                                          <p:val>
                                            <p:strVal val="#ppt_x"/>
                                          </p:val>
                                        </p:tav>
                                        <p:tav tm="100000">
                                          <p:val>
                                            <p:strVal val="#ppt_x"/>
                                          </p:val>
                                        </p:tav>
                                      </p:tavLst>
                                    </p:anim>
                                    <p:anim calcmode="lin" valueType="num">
                                      <p:cBhvr>
                                        <p:cTn id="20" dur="25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50"/>
                                        <p:tgtEl>
                                          <p:spTgt spid="23"/>
                                        </p:tgtEl>
                                      </p:cBhvr>
                                    </p:animEffect>
                                    <p:anim calcmode="lin" valueType="num">
                                      <p:cBhvr>
                                        <p:cTn id="25" dur="250" fill="hold"/>
                                        <p:tgtEl>
                                          <p:spTgt spid="23"/>
                                        </p:tgtEl>
                                        <p:attrNameLst>
                                          <p:attrName>ppt_x</p:attrName>
                                        </p:attrNameLst>
                                      </p:cBhvr>
                                      <p:tavLst>
                                        <p:tav tm="0">
                                          <p:val>
                                            <p:strVal val="#ppt_x"/>
                                          </p:val>
                                        </p:tav>
                                        <p:tav tm="100000">
                                          <p:val>
                                            <p:strVal val="#ppt_x"/>
                                          </p:val>
                                        </p:tav>
                                      </p:tavLst>
                                    </p:anim>
                                    <p:anim calcmode="lin" valueType="num">
                                      <p:cBhvr>
                                        <p:cTn id="26" dur="25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anim calcmode="lin" valueType="num">
                                      <p:cBhvr>
                                        <p:cTn id="31" dur="250" fill="hold"/>
                                        <p:tgtEl>
                                          <p:spTgt spid="24"/>
                                        </p:tgtEl>
                                        <p:attrNameLst>
                                          <p:attrName>ppt_x</p:attrName>
                                        </p:attrNameLst>
                                      </p:cBhvr>
                                      <p:tavLst>
                                        <p:tav tm="0">
                                          <p:val>
                                            <p:strVal val="#ppt_x"/>
                                          </p:val>
                                        </p:tav>
                                        <p:tav tm="100000">
                                          <p:val>
                                            <p:strVal val="#ppt_x"/>
                                          </p:val>
                                        </p:tav>
                                      </p:tavLst>
                                    </p:anim>
                                    <p:anim calcmode="lin" valueType="num">
                                      <p:cBhvr>
                                        <p:cTn id="32" dur="25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anim calcmode="lin" valueType="num">
                                      <p:cBhvr>
                                        <p:cTn id="37" dur="250" fill="hold"/>
                                        <p:tgtEl>
                                          <p:spTgt spid="25"/>
                                        </p:tgtEl>
                                        <p:attrNameLst>
                                          <p:attrName>ppt_x</p:attrName>
                                        </p:attrNameLst>
                                      </p:cBhvr>
                                      <p:tavLst>
                                        <p:tav tm="0">
                                          <p:val>
                                            <p:strVal val="#ppt_x"/>
                                          </p:val>
                                        </p:tav>
                                        <p:tav tm="100000">
                                          <p:val>
                                            <p:strVal val="#ppt_x"/>
                                          </p:val>
                                        </p:tav>
                                      </p:tavLst>
                                    </p:anim>
                                    <p:anim calcmode="lin" valueType="num">
                                      <p:cBhvr>
                                        <p:cTn id="38" dur="25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anim calcmode="lin" valueType="num">
                                      <p:cBhvr>
                                        <p:cTn id="43" dur="250" fill="hold"/>
                                        <p:tgtEl>
                                          <p:spTgt spid="26"/>
                                        </p:tgtEl>
                                        <p:attrNameLst>
                                          <p:attrName>ppt_x</p:attrName>
                                        </p:attrNameLst>
                                      </p:cBhvr>
                                      <p:tavLst>
                                        <p:tav tm="0">
                                          <p:val>
                                            <p:strVal val="#ppt_x"/>
                                          </p:val>
                                        </p:tav>
                                        <p:tav tm="100000">
                                          <p:val>
                                            <p:strVal val="#ppt_x"/>
                                          </p:val>
                                        </p:tav>
                                      </p:tavLst>
                                    </p:anim>
                                    <p:anim calcmode="lin" valueType="num">
                                      <p:cBhvr>
                                        <p:cTn id="44" dur="250" fill="hold"/>
                                        <p:tgtEl>
                                          <p:spTgt spid="26"/>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250"/>
                                        <p:tgtEl>
                                          <p:spTgt spid="27"/>
                                        </p:tgtEl>
                                      </p:cBhvr>
                                    </p:animEffect>
                                    <p:anim calcmode="lin" valueType="num">
                                      <p:cBhvr>
                                        <p:cTn id="49" dur="250" fill="hold"/>
                                        <p:tgtEl>
                                          <p:spTgt spid="27"/>
                                        </p:tgtEl>
                                        <p:attrNameLst>
                                          <p:attrName>ppt_x</p:attrName>
                                        </p:attrNameLst>
                                      </p:cBhvr>
                                      <p:tavLst>
                                        <p:tav tm="0">
                                          <p:val>
                                            <p:strVal val="#ppt_x"/>
                                          </p:val>
                                        </p:tav>
                                        <p:tav tm="100000">
                                          <p:val>
                                            <p:strVal val="#ppt_x"/>
                                          </p:val>
                                        </p:tav>
                                      </p:tavLst>
                                    </p:anim>
                                    <p:anim calcmode="lin" valueType="num">
                                      <p:cBhvr>
                                        <p:cTn id="50" dur="250" fill="hold"/>
                                        <p:tgtEl>
                                          <p:spTgt spid="27"/>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250"/>
                                        <p:tgtEl>
                                          <p:spTgt spid="28"/>
                                        </p:tgtEl>
                                      </p:cBhvr>
                                    </p:animEffect>
                                    <p:anim calcmode="lin" valueType="num">
                                      <p:cBhvr>
                                        <p:cTn id="55" dur="250" fill="hold"/>
                                        <p:tgtEl>
                                          <p:spTgt spid="28"/>
                                        </p:tgtEl>
                                        <p:attrNameLst>
                                          <p:attrName>ppt_x</p:attrName>
                                        </p:attrNameLst>
                                      </p:cBhvr>
                                      <p:tavLst>
                                        <p:tav tm="0">
                                          <p:val>
                                            <p:strVal val="#ppt_x"/>
                                          </p:val>
                                        </p:tav>
                                        <p:tav tm="100000">
                                          <p:val>
                                            <p:strVal val="#ppt_x"/>
                                          </p:val>
                                        </p:tav>
                                      </p:tavLst>
                                    </p:anim>
                                    <p:anim calcmode="lin" valueType="num">
                                      <p:cBhvr>
                                        <p:cTn id="56" dur="25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250"/>
                                        <p:tgtEl>
                                          <p:spTgt spid="29"/>
                                        </p:tgtEl>
                                      </p:cBhvr>
                                    </p:animEffect>
                                    <p:anim calcmode="lin" valueType="num">
                                      <p:cBhvr>
                                        <p:cTn id="61" dur="250" fill="hold"/>
                                        <p:tgtEl>
                                          <p:spTgt spid="29"/>
                                        </p:tgtEl>
                                        <p:attrNameLst>
                                          <p:attrName>ppt_x</p:attrName>
                                        </p:attrNameLst>
                                      </p:cBhvr>
                                      <p:tavLst>
                                        <p:tav tm="0">
                                          <p:val>
                                            <p:strVal val="#ppt_x"/>
                                          </p:val>
                                        </p:tav>
                                        <p:tav tm="100000">
                                          <p:val>
                                            <p:strVal val="#ppt_x"/>
                                          </p:val>
                                        </p:tav>
                                      </p:tavLst>
                                    </p:anim>
                                    <p:anim calcmode="lin" valueType="num">
                                      <p:cBhvr>
                                        <p:cTn id="62" dur="25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2750"/>
                            </p:stCondLst>
                            <p:childTnLst>
                              <p:par>
                                <p:cTn id="64" presetID="42"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50"/>
                                        <p:tgtEl>
                                          <p:spTgt spid="30"/>
                                        </p:tgtEl>
                                      </p:cBhvr>
                                    </p:animEffect>
                                    <p:anim calcmode="lin" valueType="num">
                                      <p:cBhvr>
                                        <p:cTn id="67" dur="250" fill="hold"/>
                                        <p:tgtEl>
                                          <p:spTgt spid="30"/>
                                        </p:tgtEl>
                                        <p:attrNameLst>
                                          <p:attrName>ppt_x</p:attrName>
                                        </p:attrNameLst>
                                      </p:cBhvr>
                                      <p:tavLst>
                                        <p:tav tm="0">
                                          <p:val>
                                            <p:strVal val="#ppt_x"/>
                                          </p:val>
                                        </p:tav>
                                        <p:tav tm="100000">
                                          <p:val>
                                            <p:strVal val="#ppt_x"/>
                                          </p:val>
                                        </p:tav>
                                      </p:tavLst>
                                    </p:anim>
                                    <p:anim calcmode="lin" valueType="num">
                                      <p:cBhvr>
                                        <p:cTn id="68" dur="25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250"/>
                                        <p:tgtEl>
                                          <p:spTgt spid="31"/>
                                        </p:tgtEl>
                                      </p:cBhvr>
                                    </p:animEffect>
                                    <p:anim calcmode="lin" valueType="num">
                                      <p:cBhvr>
                                        <p:cTn id="73" dur="250" fill="hold"/>
                                        <p:tgtEl>
                                          <p:spTgt spid="31"/>
                                        </p:tgtEl>
                                        <p:attrNameLst>
                                          <p:attrName>ppt_x</p:attrName>
                                        </p:attrNameLst>
                                      </p:cBhvr>
                                      <p:tavLst>
                                        <p:tav tm="0">
                                          <p:val>
                                            <p:strVal val="#ppt_x"/>
                                          </p:val>
                                        </p:tav>
                                        <p:tav tm="100000">
                                          <p:val>
                                            <p:strVal val="#ppt_x"/>
                                          </p:val>
                                        </p:tav>
                                      </p:tavLst>
                                    </p:anim>
                                    <p:anim calcmode="lin" valueType="num">
                                      <p:cBhvr>
                                        <p:cTn id="74" dur="250" fill="hold"/>
                                        <p:tgtEl>
                                          <p:spTgt spid="31"/>
                                        </p:tgtEl>
                                        <p:attrNameLst>
                                          <p:attrName>ppt_y</p:attrName>
                                        </p:attrNameLst>
                                      </p:cBhvr>
                                      <p:tavLst>
                                        <p:tav tm="0">
                                          <p:val>
                                            <p:strVal val="#ppt_y+.1"/>
                                          </p:val>
                                        </p:tav>
                                        <p:tav tm="100000">
                                          <p:val>
                                            <p:strVal val="#ppt_y"/>
                                          </p:val>
                                        </p:tav>
                                      </p:tavLst>
                                    </p:anim>
                                  </p:childTnLst>
                                </p:cTn>
                              </p:par>
                            </p:childTnLst>
                          </p:cTn>
                        </p:par>
                        <p:par>
                          <p:cTn id="75" fill="hold">
                            <p:stCondLst>
                              <p:cond delay="3250"/>
                            </p:stCondLst>
                            <p:childTnLst>
                              <p:par>
                                <p:cTn id="76" presetID="42" presetClass="entr" presetSubtype="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anim calcmode="lin" valueType="num">
                                      <p:cBhvr>
                                        <p:cTn id="79" dur="250" fill="hold"/>
                                        <p:tgtEl>
                                          <p:spTgt spid="32"/>
                                        </p:tgtEl>
                                        <p:attrNameLst>
                                          <p:attrName>ppt_x</p:attrName>
                                        </p:attrNameLst>
                                      </p:cBhvr>
                                      <p:tavLst>
                                        <p:tav tm="0">
                                          <p:val>
                                            <p:strVal val="#ppt_x"/>
                                          </p:val>
                                        </p:tav>
                                        <p:tav tm="100000">
                                          <p:val>
                                            <p:strVal val="#ppt_x"/>
                                          </p:val>
                                        </p:tav>
                                      </p:tavLst>
                                    </p:anim>
                                    <p:anim calcmode="lin" valueType="num">
                                      <p:cBhvr>
                                        <p:cTn id="80" dur="250" fill="hold"/>
                                        <p:tgtEl>
                                          <p:spTgt spid="32"/>
                                        </p:tgtEl>
                                        <p:attrNameLst>
                                          <p:attrName>ppt_y</p:attrName>
                                        </p:attrNameLst>
                                      </p:cBhvr>
                                      <p:tavLst>
                                        <p:tav tm="0">
                                          <p:val>
                                            <p:strVal val="#ppt_y+.1"/>
                                          </p:val>
                                        </p:tav>
                                        <p:tav tm="100000">
                                          <p:val>
                                            <p:strVal val="#ppt_y"/>
                                          </p:val>
                                        </p:tav>
                                      </p:tavLst>
                                    </p:anim>
                                  </p:childTnLst>
                                </p:cTn>
                              </p:par>
                            </p:childTnLst>
                          </p:cTn>
                        </p:par>
                        <p:par>
                          <p:cTn id="81" fill="hold">
                            <p:stCondLst>
                              <p:cond delay="350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250"/>
                                        <p:tgtEl>
                                          <p:spTgt spid="33"/>
                                        </p:tgtEl>
                                      </p:cBhvr>
                                    </p:animEffect>
                                    <p:anim calcmode="lin" valueType="num">
                                      <p:cBhvr>
                                        <p:cTn id="85" dur="250" fill="hold"/>
                                        <p:tgtEl>
                                          <p:spTgt spid="33"/>
                                        </p:tgtEl>
                                        <p:attrNameLst>
                                          <p:attrName>ppt_x</p:attrName>
                                        </p:attrNameLst>
                                      </p:cBhvr>
                                      <p:tavLst>
                                        <p:tav tm="0">
                                          <p:val>
                                            <p:strVal val="#ppt_x"/>
                                          </p:val>
                                        </p:tav>
                                        <p:tav tm="100000">
                                          <p:val>
                                            <p:strVal val="#ppt_x"/>
                                          </p:val>
                                        </p:tav>
                                      </p:tavLst>
                                    </p:anim>
                                    <p:anim calcmode="lin" valueType="num">
                                      <p:cBhvr>
                                        <p:cTn id="86"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309954" y="2430258"/>
            <a:ext cx="5595891" cy="1604917"/>
            <a:chOff x="504238" y="2473800"/>
            <a:chExt cx="5595891" cy="1604917"/>
          </a:xfrm>
        </p:grpSpPr>
        <p:sp>
          <p:nvSpPr>
            <p:cNvPr id="48" name="文本框 2"/>
            <p:cNvSpPr txBox="1"/>
            <p:nvPr/>
          </p:nvSpPr>
          <p:spPr>
            <a:xfrm>
              <a:off x="885778" y="2473800"/>
              <a:ext cx="1368300" cy="523220"/>
            </a:xfrm>
            <a:prstGeom prst="rect">
              <a:avLst/>
            </a:prstGeom>
            <a:solidFill>
              <a:schemeClr val="accent1"/>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50" name="文本框 12"/>
            <p:cNvSpPr txBox="1"/>
            <p:nvPr/>
          </p:nvSpPr>
          <p:spPr>
            <a:xfrm>
              <a:off x="504238" y="3157059"/>
              <a:ext cx="5595891" cy="769441"/>
            </a:xfrm>
            <a:prstGeom prst="rect">
              <a:avLst/>
            </a:prstGeom>
            <a:noFill/>
          </p:spPr>
          <p:txBody>
            <a:bodyPr wrap="none" rtlCol="0">
              <a:spAutoFit/>
            </a:bodyPr>
            <a:lstStyle/>
            <a:p>
              <a:pPr algn="ctr"/>
              <a:r>
                <a:rPr lang="en-US" altLang="zh-CN" sz="4400" dirty="0">
                  <a:solidFill>
                    <a:schemeClr val="tx2">
                      <a:lumMod val="50000"/>
                    </a:schemeClr>
                  </a:solidFill>
                  <a:latin typeface="微软雅黑" pitchFamily="34" charset="-122"/>
                  <a:ea typeface="微软雅黑" pitchFamily="34" charset="-122"/>
                  <a:cs typeface="Microsoft JhengHei Light" panose="020B0304030504040204" pitchFamily="34" charset="-122"/>
                </a:rPr>
                <a:t>CORPORATE GOALS</a:t>
              </a:r>
              <a:endParaRPr lang="zh-CN" altLang="en-US" sz="4400" b="1" dirty="0">
                <a:solidFill>
                  <a:schemeClr val="tx2">
                    <a:lumMod val="50000"/>
                  </a:schemeClr>
                </a:solidFill>
                <a:latin typeface="微软雅黑" pitchFamily="34" charset="-122"/>
                <a:ea typeface="微软雅黑" pitchFamily="34" charset="-122"/>
                <a:cs typeface="Microsoft JhengHei Light" panose="020B0304030504040204" pitchFamily="34" charset="-122"/>
              </a:endParaRPr>
            </a:p>
          </p:txBody>
        </p:sp>
        <p:sp>
          <p:nvSpPr>
            <p:cNvPr id="51" name="矩形 50"/>
            <p:cNvSpPr/>
            <p:nvPr/>
          </p:nvSpPr>
          <p:spPr>
            <a:xfrm>
              <a:off x="873078" y="40607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矩形 19"/>
          <p:cNvSpPr/>
          <p:nvPr/>
        </p:nvSpPr>
        <p:spPr>
          <a:xfrm>
            <a:off x="1043928" y="1700037"/>
            <a:ext cx="5208158" cy="446040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rot="5400000">
            <a:off x="1209320" y="357887"/>
            <a:ext cx="4177333" cy="5110638"/>
            <a:chOff x="1014410" y="146868"/>
            <a:chExt cx="10161590" cy="6267450"/>
          </a:xfrm>
        </p:grpSpPr>
        <p:sp>
          <p:nvSpPr>
            <p:cNvPr id="22" name="矩形 21"/>
            <p:cNvSpPr/>
            <p:nvPr/>
          </p:nvSpPr>
          <p:spPr>
            <a:xfrm>
              <a:off x="1014410" y="432618"/>
              <a:ext cx="10161590" cy="5981700"/>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880882" y="146868"/>
              <a:ext cx="1260624" cy="603248"/>
              <a:chOff x="1880882" y="323850"/>
              <a:chExt cx="1260624" cy="603248"/>
            </a:xfrm>
          </p:grpSpPr>
          <p:sp>
            <p:nvSpPr>
              <p:cNvPr id="24" name="矩形 23"/>
              <p:cNvSpPr/>
              <p:nvPr/>
            </p:nvSpPr>
            <p:spPr>
              <a:xfrm>
                <a:off x="1880882" y="323850"/>
                <a:ext cx="31306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50699" y="355598"/>
                <a:ext cx="27831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90032" y="325120"/>
                <a:ext cx="35147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161660" y="865031"/>
            <a:ext cx="2292740"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b="1" dirty="0">
                <a:solidFill>
                  <a:schemeClr val="tx2">
                    <a:lumMod val="75000"/>
                  </a:schemeClr>
                </a:solidFill>
                <a:latin typeface="微软雅黑" pitchFamily="34" charset="-122"/>
                <a:ea typeface="微软雅黑" pitchFamily="34" charset="-122"/>
              </a:rPr>
              <a:t>THREE</a:t>
            </a:r>
            <a:endParaRPr lang="zh-CN" altLang="en-US" sz="1100" b="1" dirty="0">
              <a:solidFill>
                <a:schemeClr val="tx2">
                  <a:lumMod val="75000"/>
                </a:schemeClr>
              </a:solidFill>
              <a:latin typeface="微软雅黑" pitchFamily="34" charset="-122"/>
              <a:ea typeface="微软雅黑" pitchFamily="34" charset="-122"/>
            </a:endParaRPr>
          </a:p>
        </p:txBody>
      </p:sp>
      <p:grpSp>
        <p:nvGrpSpPr>
          <p:cNvPr id="28" name="组合 27"/>
          <p:cNvGrpSpPr/>
          <p:nvPr/>
        </p:nvGrpSpPr>
        <p:grpSpPr>
          <a:xfrm>
            <a:off x="0" y="6442565"/>
            <a:ext cx="12190413" cy="2422802"/>
            <a:chOff x="-642802" y="5954997"/>
            <a:chExt cx="13394002" cy="3207983"/>
          </a:xfrm>
        </p:grpSpPr>
        <p:sp>
          <p:nvSpPr>
            <p:cNvPr id="29" name="Hexagon 2"/>
            <p:cNvSpPr/>
            <p:nvPr/>
          </p:nvSpPr>
          <p:spPr>
            <a:xfrm rot="5400000">
              <a:off x="9764458" y="6176237"/>
              <a:ext cx="3207982" cy="27655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0" name="Hexagon 51"/>
            <p:cNvSpPr/>
            <p:nvPr/>
          </p:nvSpPr>
          <p:spPr>
            <a:xfrm rot="5400000">
              <a:off x="6221624" y="6176238"/>
              <a:ext cx="3207982" cy="276550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1" name="Hexagon 52"/>
            <p:cNvSpPr/>
            <p:nvPr/>
          </p:nvSpPr>
          <p:spPr>
            <a:xfrm rot="5400000">
              <a:off x="2678791" y="6176237"/>
              <a:ext cx="3207982" cy="27655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2" name="Hexagon 53"/>
            <p:cNvSpPr/>
            <p:nvPr/>
          </p:nvSpPr>
          <p:spPr>
            <a:xfrm rot="5400000">
              <a:off x="-864042" y="6176237"/>
              <a:ext cx="3207982" cy="276550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grpSp>
    </p:spTree>
    <p:extLst>
      <p:ext uri="{BB962C8B-B14F-4D97-AF65-F5344CB8AC3E}">
        <p14:creationId xmlns:p14="http://schemas.microsoft.com/office/powerpoint/2010/main" val="1219959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1750"/>
                                        <p:tgtEl>
                                          <p:spTgt spid="21"/>
                                        </p:tgtEl>
                                      </p:cBhvr>
                                    </p:animEffect>
                                  </p:childTnLst>
                                </p:cTn>
                              </p:par>
                            </p:childTnLst>
                          </p:cTn>
                        </p:par>
                        <p:par>
                          <p:cTn id="13" fill="hold">
                            <p:stCondLst>
                              <p:cond delay="175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750"/>
                                        <p:tgtEl>
                                          <p:spTgt spid="47"/>
                                        </p:tgtEl>
                                      </p:cBhvr>
                                    </p:animEffect>
                                  </p:childTnLst>
                                </p:cTn>
                              </p:par>
                            </p:childTnLst>
                          </p:cTn>
                        </p:par>
                        <p:par>
                          <p:cTn id="23" fill="hold">
                            <p:stCondLst>
                              <p:cond delay="3250"/>
                            </p:stCondLst>
                            <p:childTnLst>
                              <p:par>
                                <p:cTn id="24" presetID="2" presetClass="entr" presetSubtype="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0"/>
          <p:cNvSpPr/>
          <p:nvPr/>
        </p:nvSpPr>
        <p:spPr>
          <a:xfrm>
            <a:off x="-11423" y="3423424"/>
            <a:ext cx="5473258" cy="343729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41" name="Rectangle 13"/>
          <p:cNvSpPr/>
          <p:nvPr/>
        </p:nvSpPr>
        <p:spPr>
          <a:xfrm>
            <a:off x="-11423" y="-15301"/>
            <a:ext cx="5473258" cy="343729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51" name="Rectangle 20"/>
          <p:cNvSpPr/>
          <p:nvPr/>
        </p:nvSpPr>
        <p:spPr>
          <a:xfrm>
            <a:off x="-13354" y="3421997"/>
            <a:ext cx="5473258" cy="3448572"/>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52" name="Rectangle 13"/>
          <p:cNvSpPr/>
          <p:nvPr/>
        </p:nvSpPr>
        <p:spPr>
          <a:xfrm>
            <a:off x="-13354" y="-5454"/>
            <a:ext cx="5473258" cy="3437297"/>
          </a:xfrm>
          <a:prstGeom prst="rect">
            <a:avLst/>
          </a:prstGeom>
          <a:solidFill>
            <a:schemeClr val="accent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5" name="Shape 2629"/>
          <p:cNvSpPr/>
          <p:nvPr/>
        </p:nvSpPr>
        <p:spPr>
          <a:xfrm>
            <a:off x="6184393" y="4237164"/>
            <a:ext cx="279332" cy="2792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0" tIns="19040" rIns="19040" bIns="19040"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9"/>
          </a:p>
        </p:txBody>
      </p:sp>
      <p:sp>
        <p:nvSpPr>
          <p:cNvPr id="26" name="Shape 2840"/>
          <p:cNvSpPr/>
          <p:nvPr/>
        </p:nvSpPr>
        <p:spPr>
          <a:xfrm>
            <a:off x="6179644" y="5642041"/>
            <a:ext cx="279255" cy="253868"/>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19040" tIns="19040" rIns="19040" bIns="19040"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9"/>
          </a:p>
        </p:txBody>
      </p:sp>
      <p:sp>
        <p:nvSpPr>
          <p:cNvPr id="44" name="Rectangle 25"/>
          <p:cNvSpPr>
            <a:spLocks/>
          </p:cNvSpPr>
          <p:nvPr/>
        </p:nvSpPr>
        <p:spPr bwMode="auto">
          <a:xfrm>
            <a:off x="738290" y="4651804"/>
            <a:ext cx="3347083" cy="9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2286000">
              <a:lnSpc>
                <a:spcPts val="3700"/>
              </a:lnSpc>
            </a:pPr>
            <a:r>
              <a:rPr lang="en-US" sz="2400" dirty="0">
                <a:solidFill>
                  <a:schemeClr val="bg1"/>
                </a:solidFill>
                <a:latin typeface="Söhne"/>
              </a:rPr>
              <a:t>LEVERAGE EMERGING TECHNOLOGIES</a:t>
            </a:r>
            <a:endParaRPr lang="en-US" sz="2200" b="1" spc="400" dirty="0">
              <a:solidFill>
                <a:schemeClr val="bg1"/>
              </a:solidFill>
              <a:latin typeface="Lato Black" charset="0"/>
              <a:ea typeface="Lato Black" charset="0"/>
              <a:cs typeface="Lato Black" charset="0"/>
              <a:sym typeface="Bebas Neue" charset="0"/>
            </a:endParaRPr>
          </a:p>
        </p:txBody>
      </p:sp>
      <p:sp>
        <p:nvSpPr>
          <p:cNvPr id="47" name="Rectangle 28"/>
          <p:cNvSpPr>
            <a:spLocks/>
          </p:cNvSpPr>
          <p:nvPr/>
        </p:nvSpPr>
        <p:spPr bwMode="auto">
          <a:xfrm>
            <a:off x="1124482" y="1299522"/>
            <a:ext cx="2960891" cy="136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2286000">
              <a:lnSpc>
                <a:spcPts val="3700"/>
              </a:lnSpc>
            </a:pPr>
            <a:r>
              <a:rPr lang="en-US" sz="2400" dirty="0">
                <a:solidFill>
                  <a:schemeClr val="bg1"/>
                </a:solidFill>
              </a:rPr>
              <a:t>DIVERSIFY OUR PORTFOLIO OF GAMES</a:t>
            </a:r>
            <a:endParaRPr lang="en-US" sz="3600" b="1" spc="100" dirty="0">
              <a:solidFill>
                <a:schemeClr val="bg1"/>
              </a:solidFill>
              <a:latin typeface="Montserrat" charset="0"/>
              <a:ea typeface="Montserrat" charset="0"/>
              <a:cs typeface="Montserrat" charset="0"/>
            </a:endParaRPr>
          </a:p>
          <a:p>
            <a:pPr algn="ctr" defTabSz="2286000">
              <a:lnSpc>
                <a:spcPts val="3700"/>
              </a:lnSpc>
            </a:pPr>
            <a:endParaRPr lang="en-US" sz="2200" b="1" spc="400" dirty="0">
              <a:solidFill>
                <a:schemeClr val="bg1"/>
              </a:solidFill>
              <a:latin typeface="Lato Black" charset="0"/>
              <a:ea typeface="Lato Black" charset="0"/>
              <a:cs typeface="Lato Black" charset="0"/>
              <a:sym typeface="Bebas Neue" charset="0"/>
            </a:endParaRPr>
          </a:p>
        </p:txBody>
      </p:sp>
      <p:sp>
        <p:nvSpPr>
          <p:cNvPr id="2" name="TextBox 1">
            <a:extLst>
              <a:ext uri="{FF2B5EF4-FFF2-40B4-BE49-F238E27FC236}">
                <a16:creationId xmlns:a16="http://schemas.microsoft.com/office/drawing/2014/main" id="{CFA29F06-926F-C0A5-803E-C6CA5F2FDC6D}"/>
              </a:ext>
            </a:extLst>
          </p:cNvPr>
          <p:cNvSpPr txBox="1"/>
          <p:nvPr/>
        </p:nvSpPr>
        <p:spPr>
          <a:xfrm>
            <a:off x="6021820" y="1042864"/>
            <a:ext cx="5203228" cy="1754326"/>
          </a:xfrm>
          <a:prstGeom prst="rect">
            <a:avLst/>
          </a:prstGeom>
          <a:noFill/>
        </p:spPr>
        <p:txBody>
          <a:bodyPr wrap="square" rtlCol="0">
            <a:spAutoFit/>
          </a:bodyPr>
          <a:lstStyle/>
          <a:p>
            <a:r>
              <a:rPr lang="en-US" b="0" i="0" dirty="0">
                <a:solidFill>
                  <a:srgbClr val="374151"/>
                </a:solidFill>
                <a:effectLst/>
                <a:latin typeface="Söhne"/>
              </a:rPr>
              <a:t>While we have had success with several popular franchises, we must continue to innovate and diversify our offerings to appeal to a broader audience. We will invest in creating new intellectual property (IP) that expands our reach into new genres and demographics.</a:t>
            </a:r>
            <a:endParaRPr lang="en-VN" dirty="0"/>
          </a:p>
        </p:txBody>
      </p:sp>
      <p:sp>
        <p:nvSpPr>
          <p:cNvPr id="4" name="TextBox 3">
            <a:extLst>
              <a:ext uri="{FF2B5EF4-FFF2-40B4-BE49-F238E27FC236}">
                <a16:creationId xmlns:a16="http://schemas.microsoft.com/office/drawing/2014/main" id="{67E76814-55C0-5CBA-27B3-322FBAD2EE97}"/>
              </a:ext>
            </a:extLst>
          </p:cNvPr>
          <p:cNvSpPr txBox="1"/>
          <p:nvPr/>
        </p:nvSpPr>
        <p:spPr>
          <a:xfrm>
            <a:off x="6095206" y="4164713"/>
            <a:ext cx="5430303" cy="1477328"/>
          </a:xfrm>
          <a:prstGeom prst="rect">
            <a:avLst/>
          </a:prstGeom>
          <a:noFill/>
        </p:spPr>
        <p:txBody>
          <a:bodyPr wrap="square">
            <a:spAutoFit/>
          </a:bodyPr>
          <a:lstStyle/>
          <a:p>
            <a:pPr algn="l"/>
            <a:r>
              <a:rPr lang="en-US" b="0" i="0" dirty="0">
                <a:solidFill>
                  <a:srgbClr val="374151"/>
                </a:solidFill>
                <a:effectLst/>
                <a:latin typeface="Söhne"/>
              </a:rPr>
              <a:t>We will explore new technologies like virtual reality (VR) and augmented reality (AR) to create innovative gaming experiences that set us apart from competitors. We will also invest in developing new game engines that allow us to create more realistic graphics and physics.</a:t>
            </a:r>
          </a:p>
        </p:txBody>
      </p:sp>
    </p:spTree>
    <p:extLst>
      <p:ext uri="{BB962C8B-B14F-4D97-AF65-F5344CB8AC3E}">
        <p14:creationId xmlns:p14="http://schemas.microsoft.com/office/powerpoint/2010/main" val="16371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250" fill="hold"/>
                                        <p:tgtEl>
                                          <p:spTgt spid="42"/>
                                        </p:tgtEl>
                                        <p:attrNameLst>
                                          <p:attrName>ppt_x</p:attrName>
                                        </p:attrNameLst>
                                      </p:cBhvr>
                                      <p:tavLst>
                                        <p:tav tm="0">
                                          <p:val>
                                            <p:strVal val="#ppt_x"/>
                                          </p:val>
                                        </p:tav>
                                        <p:tav tm="100000">
                                          <p:val>
                                            <p:strVal val="#ppt_x"/>
                                          </p:val>
                                        </p:tav>
                                      </p:tavLst>
                                    </p:anim>
                                    <p:anim calcmode="lin" valueType="num">
                                      <p:cBhvr additive="base">
                                        <p:cTn id="8" dur="25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250" fill="hold"/>
                                        <p:tgtEl>
                                          <p:spTgt spid="41"/>
                                        </p:tgtEl>
                                        <p:attrNameLst>
                                          <p:attrName>ppt_x</p:attrName>
                                        </p:attrNameLst>
                                      </p:cBhvr>
                                      <p:tavLst>
                                        <p:tav tm="0">
                                          <p:val>
                                            <p:strVal val="#ppt_x"/>
                                          </p:val>
                                        </p:tav>
                                        <p:tav tm="100000">
                                          <p:val>
                                            <p:strVal val="#ppt_x"/>
                                          </p:val>
                                        </p:tav>
                                      </p:tavLst>
                                    </p:anim>
                                    <p:anim calcmode="lin" valueType="num">
                                      <p:cBhvr additive="base">
                                        <p:cTn id="13" dur="25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250" fill="hold"/>
                                        <p:tgtEl>
                                          <p:spTgt spid="51"/>
                                        </p:tgtEl>
                                        <p:attrNameLst>
                                          <p:attrName>ppt_x</p:attrName>
                                        </p:attrNameLst>
                                      </p:cBhvr>
                                      <p:tavLst>
                                        <p:tav tm="0">
                                          <p:val>
                                            <p:strVal val="#ppt_x"/>
                                          </p:val>
                                        </p:tav>
                                        <p:tav tm="100000">
                                          <p:val>
                                            <p:strVal val="#ppt_x"/>
                                          </p:val>
                                        </p:tav>
                                      </p:tavLst>
                                    </p:anim>
                                    <p:anim calcmode="lin" valueType="num">
                                      <p:cBhvr additive="base">
                                        <p:cTn id="18" dur="25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250" fill="hold"/>
                                        <p:tgtEl>
                                          <p:spTgt spid="52"/>
                                        </p:tgtEl>
                                        <p:attrNameLst>
                                          <p:attrName>ppt_x</p:attrName>
                                        </p:attrNameLst>
                                      </p:cBhvr>
                                      <p:tavLst>
                                        <p:tav tm="0">
                                          <p:val>
                                            <p:strVal val="#ppt_x"/>
                                          </p:val>
                                        </p:tav>
                                        <p:tav tm="100000">
                                          <p:val>
                                            <p:strVal val="#ppt_x"/>
                                          </p:val>
                                        </p:tav>
                                      </p:tavLst>
                                    </p:anim>
                                    <p:anim calcmode="lin" valueType="num">
                                      <p:cBhvr additive="base">
                                        <p:cTn id="23" dur="250" fill="hold"/>
                                        <p:tgtEl>
                                          <p:spTgt spid="5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250" fill="hold"/>
                                        <p:tgtEl>
                                          <p:spTgt spid="44"/>
                                        </p:tgtEl>
                                        <p:attrNameLst>
                                          <p:attrName>ppt_x</p:attrName>
                                        </p:attrNameLst>
                                      </p:cBhvr>
                                      <p:tavLst>
                                        <p:tav tm="0">
                                          <p:val>
                                            <p:strVal val="#ppt_x"/>
                                          </p:val>
                                        </p:tav>
                                        <p:tav tm="100000">
                                          <p:val>
                                            <p:strVal val="#ppt_x"/>
                                          </p:val>
                                        </p:tav>
                                      </p:tavLst>
                                    </p:anim>
                                    <p:anim calcmode="lin" valueType="num">
                                      <p:cBhvr additive="base">
                                        <p:cTn id="28" dur="25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250" fill="hold"/>
                                        <p:tgtEl>
                                          <p:spTgt spid="47"/>
                                        </p:tgtEl>
                                        <p:attrNameLst>
                                          <p:attrName>ppt_x</p:attrName>
                                        </p:attrNameLst>
                                      </p:cBhvr>
                                      <p:tavLst>
                                        <p:tav tm="0">
                                          <p:val>
                                            <p:strVal val="#ppt_x"/>
                                          </p:val>
                                        </p:tav>
                                        <p:tav tm="100000">
                                          <p:val>
                                            <p:strVal val="#ppt_x"/>
                                          </p:val>
                                        </p:tav>
                                      </p:tavLst>
                                    </p:anim>
                                    <p:anim calcmode="lin" valueType="num">
                                      <p:cBhvr additive="base">
                                        <p:cTn id="33" dur="250" fill="hold"/>
                                        <p:tgtEl>
                                          <p:spTgt spid="47"/>
                                        </p:tgtEl>
                                        <p:attrNameLst>
                                          <p:attrName>ppt_y</p:attrName>
                                        </p:attrNameLst>
                                      </p:cBhvr>
                                      <p:tavLst>
                                        <p:tav tm="0">
                                          <p:val>
                                            <p:strVal val="1+#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51" grpId="0" animBg="1"/>
      <p:bldP spid="52" grpId="0" animBg="1"/>
      <p:bldP spid="25" grpId="0" animBg="1"/>
      <p:bldP spid="26" grpId="0" animBg="1"/>
      <p:bldP spid="44"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3740</TotalTime>
  <Words>644</Words>
  <Application>Microsoft Macintosh PowerPoint</Application>
  <PresentationFormat>Custom</PresentationFormat>
  <Paragraphs>93</Paragraphs>
  <Slides>15</Slides>
  <Notes>2</Notes>
  <HiddenSlides>0</HiddenSlides>
  <MMClips>0</MMClips>
  <ScaleCrop>false</ScaleCrop>
  <HeadingPairs>
    <vt:vector size="6" baseType="variant">
      <vt:variant>
        <vt:lpstr>Fonts Used</vt:lpstr>
      </vt:variant>
      <vt:variant>
        <vt:i4>21</vt:i4>
      </vt:variant>
      <vt:variant>
        <vt:lpstr>Theme</vt:lpstr>
      </vt:variant>
      <vt:variant>
        <vt:i4>10</vt:i4>
      </vt:variant>
      <vt:variant>
        <vt:lpstr>Slide Titles</vt:lpstr>
      </vt:variant>
      <vt:variant>
        <vt:i4>15</vt:i4>
      </vt:variant>
    </vt:vector>
  </HeadingPairs>
  <TitlesOfParts>
    <vt:vector size="46" baseType="lpstr">
      <vt:lpstr>等线</vt:lpstr>
      <vt:lpstr>等线 Light</vt:lpstr>
      <vt:lpstr>ITC Avant Garde Std Bk</vt:lpstr>
      <vt:lpstr>Lato Bold</vt:lpstr>
      <vt:lpstr>Lato Regular</vt:lpstr>
      <vt:lpstr>LiHei Pro</vt:lpstr>
      <vt:lpstr>微软雅黑</vt:lpstr>
      <vt:lpstr>Signika</vt:lpstr>
      <vt:lpstr>Söhne</vt:lpstr>
      <vt:lpstr>张海山锐线体简</vt:lpstr>
      <vt:lpstr>迷你简汉真广标</vt:lpstr>
      <vt:lpstr>Arial</vt:lpstr>
      <vt:lpstr>Calibri</vt:lpstr>
      <vt:lpstr>Gill Sans</vt:lpstr>
      <vt:lpstr>Impact</vt:lpstr>
      <vt:lpstr>Lato</vt:lpstr>
      <vt:lpstr>Lato Black</vt:lpstr>
      <vt:lpstr>Lato Light</vt:lpstr>
      <vt:lpstr>Montserrat</vt:lpstr>
      <vt:lpstr>Poppins</vt:lpstr>
      <vt:lpstr>Source Sans Pro</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Microsoft Office User</cp:lastModifiedBy>
  <cp:revision>2129</cp:revision>
  <dcterms:created xsi:type="dcterms:W3CDTF">2015-12-01T09:06:39Z</dcterms:created>
  <dcterms:modified xsi:type="dcterms:W3CDTF">2023-04-08T07:55:39Z</dcterms:modified>
</cp:coreProperties>
</file>