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webextensions/webextension1.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6"/>
  </p:notesMasterIdLst>
  <p:handoutMasterIdLst>
    <p:handoutMasterId r:id="rId27"/>
  </p:handoutMasterIdLst>
  <p:sldIdLst>
    <p:sldId id="351" r:id="rId3"/>
    <p:sldId id="353" r:id="rId4"/>
    <p:sldId id="352" r:id="rId5"/>
    <p:sldId id="334" r:id="rId6"/>
    <p:sldId id="335" r:id="rId7"/>
    <p:sldId id="336" r:id="rId8"/>
    <p:sldId id="337" r:id="rId9"/>
    <p:sldId id="354" r:id="rId10"/>
    <p:sldId id="338" r:id="rId11"/>
    <p:sldId id="339" r:id="rId12"/>
    <p:sldId id="355" r:id="rId13"/>
    <p:sldId id="340" r:id="rId14"/>
    <p:sldId id="341" r:id="rId15"/>
    <p:sldId id="360" r:id="rId16"/>
    <p:sldId id="356" r:id="rId17"/>
    <p:sldId id="344" r:id="rId18"/>
    <p:sldId id="345" r:id="rId19"/>
    <p:sldId id="346" r:id="rId20"/>
    <p:sldId id="347" r:id="rId21"/>
    <p:sldId id="358" r:id="rId22"/>
    <p:sldId id="359" r:id="rId23"/>
    <p:sldId id="363" r:id="rId24"/>
    <p:sldId id="364"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934" autoAdjust="0"/>
  </p:normalViewPr>
  <p:slideViewPr>
    <p:cSldViewPr snapToGrid="0" showGuides="1">
      <p:cViewPr varScale="1">
        <p:scale>
          <a:sx n="80" d="100"/>
          <a:sy n="80" d="100"/>
        </p:scale>
        <p:origin x="224" y="832"/>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2023/8/6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105511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50D58448-2943-4757-B58E-AE209F8B3607}" type="datetimeFigureOut">
              <a:rPr lang="zh-CN" altLang="en-US" smtClean="0"/>
              <a:t>2023/8/6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FB5EDE69-9DA1-4B69-806F-60FAF0BACD2E}" type="slidenum">
              <a:rPr lang="zh-CN" altLang="en-US" smtClean="0"/>
              <a:t>‹#›</a:t>
            </a:fld>
            <a:endParaRPr lang="zh-CN" altLang="en-US"/>
          </a:p>
        </p:txBody>
      </p:sp>
    </p:spTree>
    <p:extLst>
      <p:ext uri="{BB962C8B-B14F-4D97-AF65-F5344CB8AC3E}">
        <p14:creationId xmlns:p14="http://schemas.microsoft.com/office/powerpoint/2010/main" val="2578905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71382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688262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B5EDE69-9DA1-4B69-806F-60FAF0BACD2E}" type="slidenum">
              <a:rPr lang="zh-CN" altLang="en-US" smtClean="0"/>
              <a:t>5</a:t>
            </a:fld>
            <a:endParaRPr lang="zh-CN" altLang="en-US"/>
          </a:p>
        </p:txBody>
      </p:sp>
    </p:spTree>
    <p:extLst>
      <p:ext uri="{BB962C8B-B14F-4D97-AF65-F5344CB8AC3E}">
        <p14:creationId xmlns:p14="http://schemas.microsoft.com/office/powerpoint/2010/main" val="115637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20906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FB5EDE69-9DA1-4B69-806F-60FAF0BACD2E}" type="slidenum">
              <a:rPr lang="zh-CN" altLang="en-US" smtClean="0"/>
              <a:t>9</a:t>
            </a:fld>
            <a:endParaRPr lang="zh-CN" altLang="en-US"/>
          </a:p>
        </p:txBody>
      </p:sp>
    </p:spTree>
    <p:extLst>
      <p:ext uri="{BB962C8B-B14F-4D97-AF65-F5344CB8AC3E}">
        <p14:creationId xmlns:p14="http://schemas.microsoft.com/office/powerpoint/2010/main" val="4118805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842805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7263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B5EDE69-9DA1-4B69-806F-60FAF0BACD2E}" type="slidenum">
              <a:rPr lang="zh-CN" altLang="en-US" smtClean="0"/>
              <a:t>17</a:t>
            </a:fld>
            <a:endParaRPr lang="zh-CN" altLang="en-US"/>
          </a:p>
        </p:txBody>
      </p:sp>
    </p:spTree>
    <p:extLst>
      <p:ext uri="{BB962C8B-B14F-4D97-AF65-F5344CB8AC3E}">
        <p14:creationId xmlns:p14="http://schemas.microsoft.com/office/powerpoint/2010/main" val="1371875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62473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41D1546-3D3E-4850-A686-DA0414B5D3B1}" type="datetimeFigureOut">
              <a:rPr lang="zh-CN" altLang="en-US" smtClean="0"/>
              <a:t>2023/8/6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40FC8E-1B39-4DDD-B4E5-D60C3ED05D0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41D1546-3D3E-4850-A686-DA0414B5D3B1}" type="datetimeFigureOut">
              <a:rPr lang="zh-CN" altLang="en-US" smtClean="0"/>
              <a:t>2023/8/6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40FC8E-1B39-4DDD-B4E5-D60C3ED05D0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41D1546-3D3E-4850-A686-DA0414B5D3B1}" type="datetimeFigureOut">
              <a:rPr lang="zh-CN" altLang="en-US" smtClean="0"/>
              <a:t>2023/8/6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40FC8E-1B39-4DDD-B4E5-D60C3ED05D0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41D1546-3D3E-4850-A686-DA0414B5D3B1}" type="datetimeFigureOut">
              <a:rPr lang="zh-CN" altLang="en-US" smtClean="0"/>
              <a:t>2023/8/6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40FC8E-1B39-4DDD-B4E5-D60C3ED05D01}"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41D1546-3D3E-4850-A686-DA0414B5D3B1}" type="datetimeFigureOut">
              <a:rPr lang="zh-CN" altLang="en-US" smtClean="0"/>
              <a:t>2023/8/6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40FC8E-1B39-4DDD-B4E5-D60C3ED05D01}"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41D1546-3D3E-4850-A686-DA0414B5D3B1}" type="datetimeFigureOut">
              <a:rPr lang="zh-CN" altLang="en-US" smtClean="0"/>
              <a:t>2023/8/6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40FC8E-1B39-4DDD-B4E5-D60C3ED05D01}"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41D1546-3D3E-4850-A686-DA0414B5D3B1}" type="datetimeFigureOut">
              <a:rPr lang="zh-CN" altLang="en-US" smtClean="0"/>
              <a:t>2023/8/6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40FC8E-1B39-4DDD-B4E5-D60C3ED05D01}"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41D1546-3D3E-4850-A686-DA0414B5D3B1}" type="datetimeFigureOut">
              <a:rPr lang="zh-CN" altLang="en-US" smtClean="0"/>
              <a:t>2023/8/6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A40FC8E-1B39-4DDD-B4E5-D60C3ED05D01}"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41D1546-3D3E-4850-A686-DA0414B5D3B1}" type="datetimeFigureOut">
              <a:rPr lang="zh-CN" altLang="en-US" smtClean="0"/>
              <a:t>2023/8/6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0FC8E-1B39-4DDD-B4E5-D60C3ED05D0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41D1546-3D3E-4850-A686-DA0414B5D3B1}" type="datetimeFigureOut">
              <a:rPr lang="zh-CN" altLang="en-US" smtClean="0"/>
              <a:t>2023/8/6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40FC8E-1B39-4DDD-B4E5-D60C3ED05D01}"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1D1546-3D3E-4850-A686-DA0414B5D3B1}" type="datetimeFigureOut">
              <a:rPr lang="zh-CN" altLang="en-US" smtClean="0"/>
              <a:t>2023/8/6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A40FC8E-1B39-4DDD-B4E5-D60C3ED05D01}"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41D1546-3D3E-4850-A686-DA0414B5D3B1}" type="datetimeFigureOut">
              <a:rPr lang="zh-CN" altLang="en-US" smtClean="0"/>
              <a:t>2023/8/6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40FC8E-1B39-4DDD-B4E5-D60C3ED05D01}"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41D1546-3D3E-4850-A686-DA0414B5D3B1}" type="datetimeFigureOut">
              <a:rPr lang="zh-CN" altLang="en-US" smtClean="0"/>
              <a:t>2023/8/6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40FC8E-1B39-4DDD-B4E5-D60C3ED05D01}"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41D1546-3D3E-4850-A686-DA0414B5D3B1}" type="datetimeFigureOut">
              <a:rPr lang="zh-CN" altLang="en-US" smtClean="0"/>
              <a:t>2023/8/6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40FC8E-1B39-4DDD-B4E5-D60C3ED05D01}"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41D1546-3D3E-4850-A686-DA0414B5D3B1}" type="datetimeFigureOut">
              <a:rPr lang="zh-CN" altLang="en-US" smtClean="0"/>
              <a:t>2023/8/6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40FC8E-1B39-4DDD-B4E5-D60C3ED05D01}"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41D1546-3D3E-4850-A686-DA0414B5D3B1}" type="datetimeFigureOut">
              <a:rPr lang="zh-CN" altLang="en-US" smtClean="0"/>
              <a:t>2023/8/6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40FC8E-1B39-4DDD-B4E5-D60C3ED05D0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41D1546-3D3E-4850-A686-DA0414B5D3B1}" type="datetimeFigureOut">
              <a:rPr lang="zh-CN" altLang="en-US" smtClean="0"/>
              <a:t>2023/8/6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40FC8E-1B39-4DDD-B4E5-D60C3ED05D0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41D1546-3D3E-4850-A686-DA0414B5D3B1}" type="datetimeFigureOut">
              <a:rPr lang="zh-CN" altLang="en-US" smtClean="0"/>
              <a:t>2023/8/6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A40FC8E-1B39-4DDD-B4E5-D60C3ED05D0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41D1546-3D3E-4850-A686-DA0414B5D3B1}" type="datetimeFigureOut">
              <a:rPr lang="zh-CN" altLang="en-US" smtClean="0"/>
              <a:t>2023/8/6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0FC8E-1B39-4DDD-B4E5-D60C3ED05D0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1D1546-3D3E-4850-A686-DA0414B5D3B1}" type="datetimeFigureOut">
              <a:rPr lang="zh-CN" altLang="en-US" smtClean="0"/>
              <a:t>2023/8/6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A40FC8E-1B39-4DDD-B4E5-D60C3ED05D0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41D1546-3D3E-4850-A686-DA0414B5D3B1}" type="datetimeFigureOut">
              <a:rPr lang="zh-CN" altLang="en-US" smtClean="0"/>
              <a:t>2023/8/6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40FC8E-1B39-4DDD-B4E5-D60C3ED05D0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41D1546-3D3E-4850-A686-DA0414B5D3B1}" type="datetimeFigureOut">
              <a:rPr lang="zh-CN" altLang="en-US" smtClean="0"/>
              <a:t>2023/8/6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40FC8E-1B39-4DDD-B4E5-D60C3ED05D0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file:///D:\qq&#25991;&#20214;\712321467\Image\C2C\Image2\%7b75232B38-A165-1FB7-499C-2E1C792CACB5%7d.png" TargetMode="Externa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file:///D:\qq&#25991;&#20214;\712321467\Image\C2C\Image2\%7b75232B38-A165-1FB7-499C-2E1C792CACB5%7d.png" TargetMode="Externa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C41D1546-3D3E-4850-A686-DA0414B5D3B1}" type="datetimeFigureOut">
              <a:rPr lang="zh-CN" altLang="en-US" smtClean="0"/>
              <a:t>2023/8/6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CA40FC8E-1B39-4DDD-B4E5-D60C3ED05D01}" type="slidenum">
              <a:rPr lang="zh-CN" altLang="en-US" smtClean="0"/>
              <a:t>‹#›</a:t>
            </a:fld>
            <a:endParaRPr lang="zh-CN" altLang="en-US"/>
          </a:p>
        </p:txBody>
      </p:sp>
      <p:sp>
        <p:nvSpPr>
          <p:cNvPr id="7" name="矩形: 圆角 1"/>
          <p:cNvSpPr/>
          <p:nvPr userDrawn="1"/>
        </p:nvSpPr>
        <p:spPr>
          <a:xfrm>
            <a:off x="326571" y="293914"/>
            <a:ext cx="11506200" cy="6346372"/>
          </a:xfrm>
          <a:prstGeom prst="roundRect">
            <a:avLst>
              <a:gd name="adj" fmla="val 637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9" name="图片 1073743875" descr="学科网 zxxk.com"/>
          <p:cNvPicPr>
            <a:picLocks noChangeAspect="1"/>
          </p:cNvPicPr>
          <p:nvPr/>
        </p:nvPicPr>
        <p:blipFill>
          <a:blip r:embed="rId16" r:link="rId17"/>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C41D1546-3D3E-4850-A686-DA0414B5D3B1}" type="datetimeFigureOut">
              <a:rPr lang="zh-CN" altLang="en-US" smtClean="0"/>
              <a:t>2023/8/6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CA40FC8E-1B39-4DDD-B4E5-D60C3ED05D01}" type="slidenum">
              <a:rPr lang="zh-CN" altLang="en-US" smtClean="0"/>
              <a:t>‹#›</a:t>
            </a:fld>
            <a:endParaRPr lang="zh-CN" altLang="en-US"/>
          </a:p>
        </p:txBody>
      </p:sp>
      <p:sp>
        <p:nvSpPr>
          <p:cNvPr id="7" name="矩形: 圆角 1"/>
          <p:cNvSpPr/>
          <p:nvPr userDrawn="1"/>
        </p:nvSpPr>
        <p:spPr>
          <a:xfrm>
            <a:off x="326571" y="293914"/>
            <a:ext cx="11506200" cy="6346372"/>
          </a:xfrm>
          <a:prstGeom prst="roundRect">
            <a:avLst>
              <a:gd name="adj" fmla="val 637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9" name="图片 1073743875" descr="学科网 zxxk.com"/>
          <p:cNvPicPr>
            <a:picLocks noChangeAspect="1"/>
          </p:cNvPicPr>
          <p:nvPr/>
        </p:nvPicPr>
        <p:blipFill>
          <a:blip r:embed="rId16" r:link="rId17"/>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1/relationships/webextension" Target="../webextensions/webextension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TOP-PPT -10"/>
          <p:cNvGrpSpPr/>
          <p:nvPr/>
        </p:nvGrpSpPr>
        <p:grpSpPr>
          <a:xfrm>
            <a:off x="6573648" y="1184177"/>
            <a:ext cx="5187639" cy="2965786"/>
            <a:chOff x="381462" y="1627046"/>
            <a:chExt cx="5187639" cy="2965786"/>
          </a:xfrm>
        </p:grpSpPr>
        <p:sp>
          <p:nvSpPr>
            <p:cNvPr id="20" name="TOP-PPT -10-1"/>
            <p:cNvSpPr/>
            <p:nvPr/>
          </p:nvSpPr>
          <p:spPr>
            <a:xfrm>
              <a:off x="389570" y="2838506"/>
              <a:ext cx="4749597" cy="1754326"/>
            </a:xfrm>
            <a:prstGeom prst="rect">
              <a:avLst/>
            </a:prstGeom>
          </p:spPr>
          <p:txBody>
            <a:bodyPr wrap="square">
              <a:spAutoFit/>
            </a:bodyPr>
            <a:lstStyle/>
            <a:p>
              <a:r>
                <a:rPr lang="en-VN" altLang="zh-CN" sz="5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Time</a:t>
              </a:r>
              <a:r>
                <a:rPr lang="zh-TW" altLang="en-US" sz="5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a:t>
              </a:r>
              <a:r>
                <a:rPr lang="en-US" altLang="zh-TW" sz="5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management</a:t>
              </a:r>
              <a:endParaRPr lang="zh-CN" altLang="en-US" sz="5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1" name="TOP-PPT -10-2"/>
            <p:cNvSpPr/>
            <p:nvPr/>
          </p:nvSpPr>
          <p:spPr>
            <a:xfrm>
              <a:off x="389570" y="1627046"/>
              <a:ext cx="5179531" cy="461665"/>
            </a:xfrm>
            <a:prstGeom prst="rect">
              <a:avLst/>
            </a:prstGeom>
          </p:spPr>
          <p:txBody>
            <a:bodyPr wrap="square">
              <a:spAutoFit/>
            </a:bodyPr>
            <a:lstStyle/>
            <a:p>
              <a:pPr algn="dist"/>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2" name="TOP-PPT -10-3"/>
            <p:cNvSpPr/>
            <p:nvPr/>
          </p:nvSpPr>
          <p:spPr>
            <a:xfrm>
              <a:off x="381462" y="1842073"/>
              <a:ext cx="5187639" cy="261610"/>
            </a:xfrm>
            <a:prstGeom prst="rect">
              <a:avLst/>
            </a:prstGeom>
          </p:spPr>
          <p:txBody>
            <a:bodyPr wrap="none">
              <a:spAutoFit/>
            </a:bodyPr>
            <a:lstStyle/>
            <a:p>
              <a:r>
                <a:rPr lang="en-US" altLang="zh-CN" sz="1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TIME MANAGEMENT OF HIGH SCHOOL MENTAL HEALTH EDUCATION</a:t>
              </a:r>
              <a:endParaRPr lang="zh-CN" altLang="en-US" sz="1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23" name="TOP-PPT -10-4"/>
            <p:cNvCxnSpPr/>
            <p:nvPr/>
          </p:nvCxnSpPr>
          <p:spPr>
            <a:xfrm flipH="1">
              <a:off x="477726" y="2315456"/>
              <a:ext cx="5003218" cy="0"/>
            </a:xfrm>
            <a:prstGeom prst="line">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001395" y="546100"/>
            <a:ext cx="6096000" cy="400050"/>
          </a:xfrm>
          <a:prstGeom prst="rect">
            <a:avLst/>
          </a:prstGeom>
          <a:noFill/>
        </p:spPr>
        <p:txBody>
          <a:bodyPr wrap="square">
            <a:spAutoFit/>
          </a:bodyPr>
          <a:lstStyle/>
          <a:p>
            <a:r>
              <a:rPr lang="en-US" altLang="zh-CN" sz="2000" b="1" dirty="0">
                <a:solidFill>
                  <a:srgbClr val="0070C0"/>
                </a:solidFill>
                <a:latin typeface="微软雅黑" panose="020B0503020204020204" pitchFamily="34" charset="-122"/>
                <a:ea typeface="微软雅黑" panose="020B0503020204020204" pitchFamily="34" charset="-122"/>
              </a:rPr>
              <a:t>Effective Time management</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035942" y="1470374"/>
            <a:ext cx="6716223" cy="4652760"/>
            <a:chOff x="3949405" y="1952925"/>
            <a:chExt cx="6716223" cy="4652760"/>
          </a:xfrm>
        </p:grpSpPr>
        <p:grpSp>
          <p:nvGrpSpPr>
            <p:cNvPr id="8" name="íṧļíḋe"/>
            <p:cNvGrpSpPr/>
            <p:nvPr/>
          </p:nvGrpSpPr>
          <p:grpSpPr>
            <a:xfrm>
              <a:off x="3949405" y="1952925"/>
              <a:ext cx="6716223" cy="4652760"/>
              <a:chOff x="3781421" y="3357388"/>
              <a:chExt cx="6716223" cy="4652760"/>
            </a:xfrm>
          </p:grpSpPr>
          <p:sp>
            <p:nvSpPr>
              <p:cNvPr id="10" name="íš1îḋê"/>
              <p:cNvSpPr/>
              <p:nvPr/>
            </p:nvSpPr>
            <p:spPr>
              <a:xfrm>
                <a:off x="3781421" y="3357388"/>
                <a:ext cx="6273644" cy="4652760"/>
              </a:xfrm>
              <a:prstGeom prst="rect">
                <a:avLst/>
              </a:prstGeom>
              <a:noFill/>
              <a:ln w="38100">
                <a:solidFill>
                  <a:srgbClr val="0070C0"/>
                </a:solid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1" name="i$ḷiḍè"/>
              <p:cNvGrpSpPr/>
              <p:nvPr/>
            </p:nvGrpSpPr>
            <p:grpSpPr>
              <a:xfrm>
                <a:off x="4352499" y="3629458"/>
                <a:ext cx="6145145" cy="461665"/>
                <a:chOff x="1343743" y="2445547"/>
                <a:chExt cx="4377707" cy="461665"/>
              </a:xfrm>
            </p:grpSpPr>
            <p:sp>
              <p:nvSpPr>
                <p:cNvPr id="13" name="îşliḍé"/>
                <p:cNvSpPr txBox="1"/>
                <p:nvPr/>
              </p:nvSpPr>
              <p:spPr>
                <a:xfrm>
                  <a:off x="1343743" y="2445547"/>
                  <a:ext cx="2123849" cy="461665"/>
                </a:xfrm>
                <a:prstGeom prst="rect">
                  <a:avLst/>
                </a:prstGeom>
                <a:noFill/>
                <a:ln>
                  <a:noFill/>
                </a:ln>
              </p:spPr>
              <p:txBody>
                <a:bodyPr wrap="square" lIns="91440" tIns="45720" rIns="91440" bIns="45720" anchor="ctr" anchorCtr="0">
                  <a:spAutoFit/>
                </a:bodyPr>
                <a:lstStyle/>
                <a:p>
                  <a:pPr lvl="0">
                    <a:defRPr/>
                  </a:pPr>
                  <a:r>
                    <a:rPr lang="en-US" sz="2400" b="1" dirty="0"/>
                    <a:t>Establish Routines</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15" name="íŝļïḑé"/>
                <p:cNvSpPr txBox="1"/>
                <p:nvPr/>
              </p:nvSpPr>
              <p:spPr>
                <a:xfrm>
                  <a:off x="3523382" y="2503323"/>
                  <a:ext cx="2198068" cy="369332"/>
                </a:xfrm>
                <a:prstGeom prst="rect">
                  <a:avLst/>
                </a:prstGeom>
                <a:no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spAutoFit/>
                </a:bodyPr>
                <a:lstStyle>
                  <a:defPPr>
                    <a:defRPr lang="zh-CN"/>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a:buClrTx/>
                    <a:buSzTx/>
                    <a:buFontTx/>
                  </a:pPr>
                  <a:endParaRPr lang="zh-CN" altLang="en-US" sz="1800" b="1">
                    <a:solidFill>
                      <a:schemeClr val="tx1">
                        <a:lumMod val="75000"/>
                        <a:lumOff val="25000"/>
                      </a:schemeClr>
                    </a:solidFill>
                    <a:latin typeface="微软雅黑" panose="020B0503020204020204" pitchFamily="34" charset="-122"/>
                    <a:ea typeface="微软雅黑" panose="020B0503020204020204" pitchFamily="34" charset="-122"/>
                    <a:sym typeface="阿里巴巴普惠体" panose="00020600040101010101" pitchFamily="18" charset="-122"/>
                  </a:endParaRPr>
                </a:p>
              </p:txBody>
            </p:sp>
          </p:grpSp>
          <p:sp>
            <p:nvSpPr>
              <p:cNvPr id="12" name="ïṧlîḓe"/>
              <p:cNvSpPr/>
              <p:nvPr/>
            </p:nvSpPr>
            <p:spPr bwMode="auto">
              <a:xfrm>
                <a:off x="4080613" y="3694795"/>
                <a:ext cx="271887" cy="330993"/>
              </a:xfrm>
              <a:custGeom>
                <a:avLst/>
                <a:gdLst>
                  <a:gd name="connsiteX0" fmla="*/ 171450 w 438150"/>
                  <a:gd name="connsiteY0" fmla="*/ 219075 h 533400"/>
                  <a:gd name="connsiteX1" fmla="*/ 171450 w 438150"/>
                  <a:gd name="connsiteY1" fmla="*/ 295275 h 533400"/>
                  <a:gd name="connsiteX2" fmla="*/ 247650 w 438150"/>
                  <a:gd name="connsiteY2" fmla="*/ 295275 h 533400"/>
                  <a:gd name="connsiteX3" fmla="*/ 285750 w 438150"/>
                  <a:gd name="connsiteY3" fmla="*/ 257175 h 533400"/>
                  <a:gd name="connsiteX4" fmla="*/ 247650 w 438150"/>
                  <a:gd name="connsiteY4" fmla="*/ 219075 h 533400"/>
                  <a:gd name="connsiteX5" fmla="*/ 152400 w 438150"/>
                  <a:gd name="connsiteY5" fmla="*/ 200025 h 533400"/>
                  <a:gd name="connsiteX6" fmla="*/ 247650 w 438150"/>
                  <a:gd name="connsiteY6" fmla="*/ 200025 h 533400"/>
                  <a:gd name="connsiteX7" fmla="*/ 304800 w 438150"/>
                  <a:gd name="connsiteY7" fmla="*/ 257175 h 533400"/>
                  <a:gd name="connsiteX8" fmla="*/ 247650 w 438150"/>
                  <a:gd name="connsiteY8" fmla="*/ 314325 h 533400"/>
                  <a:gd name="connsiteX9" fmla="*/ 171450 w 438150"/>
                  <a:gd name="connsiteY9" fmla="*/ 314325 h 533400"/>
                  <a:gd name="connsiteX10" fmla="*/ 171450 w 438150"/>
                  <a:gd name="connsiteY10" fmla="*/ 409575 h 533400"/>
                  <a:gd name="connsiteX11" fmla="*/ 152400 w 438150"/>
                  <a:gd name="connsiteY11" fmla="*/ 409575 h 533400"/>
                  <a:gd name="connsiteX12" fmla="*/ 304800 w 438150"/>
                  <a:gd name="connsiteY12" fmla="*/ 32480 h 533400"/>
                  <a:gd name="connsiteX13" fmla="*/ 304800 w 438150"/>
                  <a:gd name="connsiteY13" fmla="*/ 133350 h 533400"/>
                  <a:gd name="connsiteX14" fmla="*/ 405574 w 438150"/>
                  <a:gd name="connsiteY14" fmla="*/ 133350 h 533400"/>
                  <a:gd name="connsiteX15" fmla="*/ 19050 w 438150"/>
                  <a:gd name="connsiteY15" fmla="*/ 19050 h 533400"/>
                  <a:gd name="connsiteX16" fmla="*/ 19050 w 438150"/>
                  <a:gd name="connsiteY16" fmla="*/ 514350 h 533400"/>
                  <a:gd name="connsiteX17" fmla="*/ 419100 w 438150"/>
                  <a:gd name="connsiteY17" fmla="*/ 514350 h 533400"/>
                  <a:gd name="connsiteX18" fmla="*/ 419100 w 438150"/>
                  <a:gd name="connsiteY18" fmla="*/ 152400 h 533400"/>
                  <a:gd name="connsiteX19" fmla="*/ 285750 w 438150"/>
                  <a:gd name="connsiteY19" fmla="*/ 152400 h 533400"/>
                  <a:gd name="connsiteX20" fmla="*/ 285750 w 438150"/>
                  <a:gd name="connsiteY20" fmla="*/ 19050 h 533400"/>
                  <a:gd name="connsiteX21" fmla="*/ 0 w 438150"/>
                  <a:gd name="connsiteY21" fmla="*/ 0 h 533400"/>
                  <a:gd name="connsiteX22" fmla="*/ 299180 w 438150"/>
                  <a:gd name="connsiteY22" fmla="*/ 0 h 533400"/>
                  <a:gd name="connsiteX23" fmla="*/ 438150 w 438150"/>
                  <a:gd name="connsiteY23" fmla="*/ 138970 h 533400"/>
                  <a:gd name="connsiteX24" fmla="*/ 438150 w 438150"/>
                  <a:gd name="connsiteY24" fmla="*/ 533400 h 533400"/>
                  <a:gd name="connsiteX25" fmla="*/ 0 w 438150"/>
                  <a:gd name="connsiteY25" fmla="*/ 533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8150" h="533400">
                    <a:moveTo>
                      <a:pt x="171450" y="219075"/>
                    </a:moveTo>
                    <a:lnTo>
                      <a:pt x="171450" y="295275"/>
                    </a:lnTo>
                    <a:lnTo>
                      <a:pt x="247650" y="295275"/>
                    </a:lnTo>
                    <a:cubicBezTo>
                      <a:pt x="268700" y="295275"/>
                      <a:pt x="285750" y="278225"/>
                      <a:pt x="285750" y="257175"/>
                    </a:cubicBezTo>
                    <a:cubicBezTo>
                      <a:pt x="285750" y="236125"/>
                      <a:pt x="268700" y="219075"/>
                      <a:pt x="247650" y="219075"/>
                    </a:cubicBezTo>
                    <a:close/>
                    <a:moveTo>
                      <a:pt x="152400" y="200025"/>
                    </a:moveTo>
                    <a:lnTo>
                      <a:pt x="247650" y="200025"/>
                    </a:lnTo>
                    <a:cubicBezTo>
                      <a:pt x="279178" y="200025"/>
                      <a:pt x="304800" y="225647"/>
                      <a:pt x="304800" y="257175"/>
                    </a:cubicBezTo>
                    <a:cubicBezTo>
                      <a:pt x="304800" y="288703"/>
                      <a:pt x="279178" y="314325"/>
                      <a:pt x="247650" y="314325"/>
                    </a:cubicBezTo>
                    <a:lnTo>
                      <a:pt x="171450" y="314325"/>
                    </a:lnTo>
                    <a:lnTo>
                      <a:pt x="171450" y="409575"/>
                    </a:lnTo>
                    <a:lnTo>
                      <a:pt x="152400" y="409575"/>
                    </a:lnTo>
                    <a:close/>
                    <a:moveTo>
                      <a:pt x="304800" y="32480"/>
                    </a:moveTo>
                    <a:lnTo>
                      <a:pt x="304800" y="133350"/>
                    </a:lnTo>
                    <a:lnTo>
                      <a:pt x="405574" y="133350"/>
                    </a:lnTo>
                    <a:close/>
                    <a:moveTo>
                      <a:pt x="19050" y="19050"/>
                    </a:moveTo>
                    <a:lnTo>
                      <a:pt x="19050" y="514350"/>
                    </a:lnTo>
                    <a:lnTo>
                      <a:pt x="419100" y="514350"/>
                    </a:lnTo>
                    <a:lnTo>
                      <a:pt x="419100" y="152400"/>
                    </a:lnTo>
                    <a:lnTo>
                      <a:pt x="285750" y="152400"/>
                    </a:lnTo>
                    <a:lnTo>
                      <a:pt x="285750" y="19050"/>
                    </a:lnTo>
                    <a:close/>
                    <a:moveTo>
                      <a:pt x="0" y="0"/>
                    </a:moveTo>
                    <a:lnTo>
                      <a:pt x="299180" y="0"/>
                    </a:lnTo>
                    <a:lnTo>
                      <a:pt x="438150" y="138970"/>
                    </a:lnTo>
                    <a:lnTo>
                      <a:pt x="438150" y="533400"/>
                    </a:lnTo>
                    <a:lnTo>
                      <a:pt x="0" y="533400"/>
                    </a:lnTo>
                    <a:close/>
                  </a:path>
                </a:pathLst>
              </a:custGeom>
              <a:solidFill>
                <a:schemeClr val="tx1"/>
              </a:solidFill>
              <a:ln>
                <a:solidFill>
                  <a:srgbClr val="0070C0"/>
                </a:solidFill>
              </a:ln>
            </p:spPr>
            <p:txBody>
              <a:bodyPr/>
              <a:lstStyle/>
              <a:p>
                <a:endParaRPr/>
              </a:p>
            </p:txBody>
          </p:sp>
        </p:grpSp>
        <p:sp>
          <p:nvSpPr>
            <p:cNvPr id="9" name="文本框 8"/>
            <p:cNvSpPr txBox="1"/>
            <p:nvPr/>
          </p:nvSpPr>
          <p:spPr>
            <a:xfrm>
              <a:off x="4151488" y="2820033"/>
              <a:ext cx="5927627" cy="3785652"/>
            </a:xfrm>
            <a:prstGeom prst="rect">
              <a:avLst/>
            </a:prstGeom>
            <a:noFill/>
          </p:spPr>
          <p:txBody>
            <a:bodyPr wrap="square">
              <a:spAutoFit/>
            </a:bodyPr>
            <a:lstStyle/>
            <a:p>
              <a:pPr marL="342900" indent="-342900">
                <a:buFont typeface="Arial" panose="020B0604020202020204" pitchFamily="34" charset="0"/>
                <a:buChar char="•"/>
              </a:pPr>
              <a:r>
                <a:rPr lang="en-US" sz="2400" dirty="0"/>
                <a:t>Stick to routines as much as possible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emergencies arise, you'll be much more productive if you usually follow routines most   of the time.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emergencies arise, you’ll have the energy and flexibility to adjust and deal with them </a:t>
              </a:r>
              <a:r>
                <a:rPr lang="en-US" sz="2400" i="1" dirty="0"/>
                <a:t>effectively</a:t>
              </a:r>
              <a:r>
                <a:rPr lang="en-US" sz="2400" dirty="0"/>
                <a:t>, if you follow routines most of the time.</a:t>
              </a:r>
            </a:p>
          </p:txBody>
        </p:sp>
      </p:grpSp>
      <p:pic>
        <p:nvPicPr>
          <p:cNvPr id="3" name="图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30845" y="2594610"/>
            <a:ext cx="2772410" cy="331597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445563" y="3289431"/>
            <a:ext cx="4719734" cy="1569660"/>
          </a:xfrm>
          <a:prstGeom prst="rect">
            <a:avLst/>
          </a:prstGeom>
          <a:noFill/>
        </p:spPr>
        <p:txBody>
          <a:bodyPr wrap="square">
            <a:spAutoFit/>
          </a:bodyPr>
          <a:lstStyle/>
          <a:p>
            <a:r>
              <a:rPr lang="en-US" sz="4800" dirty="0">
                <a:solidFill>
                  <a:schemeClr val="bg1"/>
                </a:solidFill>
                <a:latin typeface="Microsoft YaHei" panose="020B0503020204020204" pitchFamily="34" charset="-122"/>
                <a:ea typeface="Microsoft YaHei" panose="020B0503020204020204" pitchFamily="34" charset="-122"/>
              </a:rPr>
              <a:t>Master the rhythm</a:t>
            </a:r>
            <a:endParaRPr lang="zh-CN" altLang="en-US" sz="48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12" name="文本框 11"/>
          <p:cNvSpPr txBox="1"/>
          <p:nvPr/>
        </p:nvSpPr>
        <p:spPr>
          <a:xfrm>
            <a:off x="6320589" y="2193290"/>
            <a:ext cx="3928946" cy="830997"/>
          </a:xfrm>
          <a:prstGeom prst="rect">
            <a:avLst/>
          </a:prstGeom>
          <a:noFill/>
        </p:spPr>
        <p:txBody>
          <a:bodyPr wrap="square">
            <a:spAutoFit/>
          </a:bodyPr>
          <a:lstStyle/>
          <a:p>
            <a:r>
              <a:rPr lang="en-US" altLang="zh-CN" sz="4800" dirty="0">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rPr>
              <a:t>Chapter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001395" y="555625"/>
            <a:ext cx="6096000" cy="400050"/>
          </a:xfrm>
          <a:prstGeom prst="rect">
            <a:avLst/>
          </a:prstGeom>
          <a:noFill/>
        </p:spPr>
        <p:txBody>
          <a:bodyPr wrap="square">
            <a:spAutoFit/>
          </a:bodyPr>
          <a:lstStyle/>
          <a:p>
            <a:r>
              <a:rPr lang="en-US" sz="2000" b="0" i="0" dirty="0">
                <a:solidFill>
                  <a:srgbClr val="0070C0"/>
                </a:solidFill>
                <a:effectLst/>
                <a:latin typeface="Microsoft YaHei" panose="020B0503020204020204" pitchFamily="34" charset="-122"/>
                <a:ea typeface="Microsoft YaHei" panose="020B0503020204020204" pitchFamily="34" charset="-122"/>
              </a:rPr>
              <a:t>Master the rhythm</a:t>
            </a:r>
            <a:endParaRPr lang="zh-CN" altLang="en-US" sz="2000" b="1" dirty="0">
              <a:solidFill>
                <a:srgbClr val="0070C0"/>
              </a:solidFill>
              <a:latin typeface="Microsoft YaHei" panose="020B0503020204020204" pitchFamily="34" charset="-122"/>
              <a:ea typeface="Microsoft YaHei" panose="020B0503020204020204" pitchFamily="34" charset="-122"/>
            </a:endParaRPr>
          </a:p>
        </p:txBody>
      </p:sp>
      <p:grpSp>
        <p:nvGrpSpPr>
          <p:cNvPr id="7" name="组合 6"/>
          <p:cNvGrpSpPr/>
          <p:nvPr/>
        </p:nvGrpSpPr>
        <p:grpSpPr>
          <a:xfrm>
            <a:off x="5098865" y="1635196"/>
            <a:ext cx="6242838" cy="4275819"/>
            <a:chOff x="5177888" y="1635196"/>
            <a:chExt cx="6242838" cy="4275819"/>
          </a:xfrm>
        </p:grpSpPr>
        <p:sp>
          <p:nvSpPr>
            <p:cNvPr id="8" name="文本框 7"/>
            <p:cNvSpPr txBox="1"/>
            <p:nvPr/>
          </p:nvSpPr>
          <p:spPr>
            <a:xfrm>
              <a:off x="5177888" y="2340286"/>
              <a:ext cx="5561292" cy="3139321"/>
            </a:xfrm>
            <a:prstGeom prst="rect">
              <a:avLst/>
            </a:prstGeom>
            <a:noFill/>
          </p:spPr>
          <p:txBody>
            <a:bodyPr wrap="square">
              <a:spAutoFit/>
            </a:bodyPr>
            <a:lstStyle/>
            <a:p>
              <a:pPr marL="285750" indent="-285750" algn="l">
                <a:buFont typeface="Arial" panose="020B0604020202020204" pitchFamily="34" charset="0"/>
                <a:buChar char="•"/>
              </a:pPr>
              <a:r>
                <a:rPr lang="en-US" b="0" i="0" dirty="0">
                  <a:solidFill>
                    <a:srgbClr val="374151"/>
                  </a:solidFill>
                  <a:effectLst/>
                  <a:latin typeface="Microsoft YaHei" panose="020B0503020204020204" pitchFamily="34" charset="-122"/>
                  <a:ea typeface="Microsoft YaHei" panose="020B0503020204020204" pitchFamily="34" charset="-122"/>
                </a:rPr>
                <a:t>Pay attention to the period when you have the most energy and clarity of mind, and use this time to do the most valuable tasks.</a:t>
              </a:r>
            </a:p>
            <a:p>
              <a:pPr marL="285750" indent="-285750" algn="l">
                <a:buFont typeface="Arial" panose="020B0604020202020204" pitchFamily="34" charset="0"/>
                <a:buChar char="•"/>
              </a:pPr>
              <a:endParaRPr lang="en-US" b="0" i="0" dirty="0">
                <a:solidFill>
                  <a:srgbClr val="374151"/>
                </a:solidFill>
                <a:effectLst/>
                <a:latin typeface="Microsoft YaHei" panose="020B0503020204020204" pitchFamily="34" charset="-122"/>
                <a:ea typeface="Microsoft YaHei" panose="020B0503020204020204" pitchFamily="34" charset="-122"/>
              </a:endParaRPr>
            </a:p>
            <a:p>
              <a:pPr marL="285750" indent="-285750" algn="l">
                <a:buFont typeface="Arial" panose="020B0604020202020204" pitchFamily="34" charset="0"/>
                <a:buChar char="•"/>
              </a:pPr>
              <a:r>
                <a:rPr lang="en-US" b="0" i="0" dirty="0">
                  <a:solidFill>
                    <a:srgbClr val="374151"/>
                  </a:solidFill>
                  <a:effectLst/>
                  <a:latin typeface="Microsoft YaHei" panose="020B0503020204020204" pitchFamily="34" charset="-122"/>
                  <a:ea typeface="Microsoft YaHei" panose="020B0503020204020204" pitchFamily="34" charset="-122"/>
                </a:rPr>
                <a:t>Observe how long your attention span lasts and try to solve problems within that timeframe.</a:t>
              </a:r>
            </a:p>
            <a:p>
              <a:pPr marL="285750" indent="-285750" algn="l">
                <a:buFont typeface="Arial" panose="020B0604020202020204" pitchFamily="34" charset="0"/>
                <a:buChar char="•"/>
              </a:pPr>
              <a:endParaRPr lang="en-US" b="0" i="0" dirty="0">
                <a:solidFill>
                  <a:srgbClr val="374151"/>
                </a:solidFill>
                <a:effectLst/>
                <a:latin typeface="Microsoft YaHei" panose="020B0503020204020204" pitchFamily="34" charset="-122"/>
                <a:ea typeface="Microsoft YaHei" panose="020B0503020204020204" pitchFamily="34" charset="-122"/>
              </a:endParaRPr>
            </a:p>
            <a:p>
              <a:pPr marL="285750" indent="-285750" algn="l">
                <a:buFont typeface="Arial" panose="020B0604020202020204" pitchFamily="34" charset="0"/>
                <a:buChar char="•"/>
              </a:pPr>
              <a:r>
                <a:rPr lang="en-US" b="0" i="0" dirty="0">
                  <a:solidFill>
                    <a:srgbClr val="374151"/>
                  </a:solidFill>
                  <a:effectLst/>
                  <a:latin typeface="Microsoft YaHei" panose="020B0503020204020204" pitchFamily="34" charset="-122"/>
                  <a:ea typeface="Microsoft YaHei" panose="020B0503020204020204" pitchFamily="34" charset="-122"/>
                </a:rPr>
                <a:t>Make sure to take breaks when needed. Rest before you feel tired, and you will add an extra hour of alertness to your day.</a:t>
              </a:r>
            </a:p>
          </p:txBody>
        </p:sp>
        <p:grpSp>
          <p:nvGrpSpPr>
            <p:cNvPr id="9" name="组合 8"/>
            <p:cNvGrpSpPr/>
            <p:nvPr/>
          </p:nvGrpSpPr>
          <p:grpSpPr>
            <a:xfrm>
              <a:off x="9368769" y="1635196"/>
              <a:ext cx="2051957" cy="4275819"/>
              <a:chOff x="9300633" y="1195731"/>
              <a:chExt cx="2051957" cy="4275819"/>
            </a:xfrm>
            <a:solidFill>
              <a:srgbClr val="F6881A"/>
            </a:solidFill>
          </p:grpSpPr>
          <p:grpSp>
            <p:nvGrpSpPr>
              <p:cNvPr id="10" name="组合 9"/>
              <p:cNvGrpSpPr/>
              <p:nvPr/>
            </p:nvGrpSpPr>
            <p:grpSpPr>
              <a:xfrm>
                <a:off x="9300633" y="1195731"/>
                <a:ext cx="2051957" cy="1410180"/>
                <a:chOff x="7326085" y="1167127"/>
                <a:chExt cx="2051957" cy="1410180"/>
              </a:xfrm>
              <a:grpFill/>
            </p:grpSpPr>
            <p:cxnSp>
              <p:nvCxnSpPr>
                <p:cNvPr id="15" name="直接连接符 14"/>
                <p:cNvCxnSpPr/>
                <p:nvPr/>
              </p:nvCxnSpPr>
              <p:spPr>
                <a:xfrm>
                  <a:off x="7326085" y="1373956"/>
                  <a:ext cx="2051957" cy="0"/>
                </a:xfrm>
                <a:prstGeom prst="line">
                  <a:avLst/>
                </a:prstGeom>
                <a:grpFill/>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a:off x="9142790" y="1167127"/>
                  <a:ext cx="0" cy="1410180"/>
                </a:xfrm>
                <a:prstGeom prst="line">
                  <a:avLst/>
                </a:prstGeom>
                <a:grpFill/>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10106121" y="5127130"/>
                <a:ext cx="728438" cy="344420"/>
                <a:chOff x="10117006" y="5121044"/>
                <a:chExt cx="728438" cy="344420"/>
              </a:xfrm>
              <a:grpFill/>
            </p:grpSpPr>
            <p:sp>
              <p:nvSpPr>
                <p:cNvPr id="12" name="椭圆 11"/>
                <p:cNvSpPr/>
                <p:nvPr/>
              </p:nvSpPr>
              <p:spPr>
                <a:xfrm>
                  <a:off x="10507987" y="5121044"/>
                  <a:ext cx="337457" cy="34442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超级战甲W" panose="00020600040101010101" pitchFamily="18" charset="-122"/>
                    <a:ea typeface="汉仪超级战甲W" panose="00020600040101010101" pitchFamily="18" charset="-122"/>
                  </a:endParaRPr>
                </a:p>
              </p:txBody>
            </p:sp>
            <p:sp>
              <p:nvSpPr>
                <p:cNvPr id="13" name="椭圆 12"/>
                <p:cNvSpPr/>
                <p:nvPr/>
              </p:nvSpPr>
              <p:spPr>
                <a:xfrm>
                  <a:off x="10117006" y="5206213"/>
                  <a:ext cx="258229" cy="25455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超级战甲W" panose="00020600040101010101" pitchFamily="18" charset="-122"/>
                    <a:ea typeface="汉仪超级战甲W" panose="00020600040101010101" pitchFamily="18" charset="-122"/>
                  </a:endParaRPr>
                </a:p>
              </p:txBody>
            </p:sp>
          </p:grpSp>
        </p:grpSp>
      </p:grpSp>
      <p:pic>
        <p:nvPicPr>
          <p:cNvPr id="3" name="图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67790" y="2339975"/>
            <a:ext cx="3285490" cy="3098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001395" y="555625"/>
            <a:ext cx="6096000" cy="400050"/>
          </a:xfrm>
          <a:prstGeom prst="rect">
            <a:avLst/>
          </a:prstGeom>
          <a:noFill/>
        </p:spPr>
        <p:txBody>
          <a:bodyPr wrap="square">
            <a:spAutoFit/>
          </a:bodyPr>
          <a:lstStyle/>
          <a:p>
            <a:r>
              <a:rPr lang="en-US" sz="2000" b="0" i="0" dirty="0">
                <a:solidFill>
                  <a:srgbClr val="0070C0"/>
                </a:solidFill>
                <a:effectLst/>
                <a:latin typeface="Microsoft YaHei" panose="020B0503020204020204" pitchFamily="34" charset="-122"/>
                <a:ea typeface="Microsoft YaHei" panose="020B0503020204020204" pitchFamily="34" charset="-122"/>
              </a:rPr>
              <a:t>Master the rhythm</a:t>
            </a:r>
            <a:endParaRPr lang="zh-CN" altLang="en-US" sz="2000" b="1" dirty="0">
              <a:solidFill>
                <a:srgbClr val="0070C0"/>
              </a:solidFill>
              <a:latin typeface="Microsoft YaHei" panose="020B0503020204020204" pitchFamily="34" charset="-122"/>
              <a:ea typeface="Microsoft YaHei" panose="020B0503020204020204" pitchFamily="34" charset="-122"/>
            </a:endParaRPr>
          </a:p>
        </p:txBody>
      </p:sp>
      <p:grpSp>
        <p:nvGrpSpPr>
          <p:cNvPr id="7" name="组合 6"/>
          <p:cNvGrpSpPr/>
          <p:nvPr/>
        </p:nvGrpSpPr>
        <p:grpSpPr>
          <a:xfrm>
            <a:off x="777569" y="1628566"/>
            <a:ext cx="8257708" cy="4577829"/>
            <a:chOff x="5618246" y="1775822"/>
            <a:chExt cx="7599068" cy="4577829"/>
          </a:xfrm>
        </p:grpSpPr>
        <p:grpSp>
          <p:nvGrpSpPr>
            <p:cNvPr id="8" name="组合 7"/>
            <p:cNvGrpSpPr/>
            <p:nvPr/>
          </p:nvGrpSpPr>
          <p:grpSpPr>
            <a:xfrm>
              <a:off x="5618246" y="1775822"/>
              <a:ext cx="7599068" cy="4577829"/>
              <a:chOff x="5911757" y="2080622"/>
              <a:chExt cx="7599068" cy="4577829"/>
            </a:xfrm>
          </p:grpSpPr>
          <p:grpSp>
            <p:nvGrpSpPr>
              <p:cNvPr id="10" name="组合 9"/>
              <p:cNvGrpSpPr/>
              <p:nvPr/>
            </p:nvGrpSpPr>
            <p:grpSpPr>
              <a:xfrm>
                <a:off x="5911757" y="2080622"/>
                <a:ext cx="4988759" cy="711741"/>
                <a:chOff x="5742424" y="3299822"/>
                <a:chExt cx="4988759" cy="711741"/>
              </a:xfrm>
            </p:grpSpPr>
            <p:sp>
              <p:nvSpPr>
                <p:cNvPr id="15" name="ïsḻîdè"/>
                <p:cNvSpPr/>
                <p:nvPr/>
              </p:nvSpPr>
              <p:spPr>
                <a:xfrm>
                  <a:off x="6335771" y="3299822"/>
                  <a:ext cx="4395412" cy="711741"/>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Mastering the tempo</a:t>
                  </a:r>
                  <a:endParaRPr lang="id-ID" altLang="zh-CN"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6" name="îsļiďe"/>
                <p:cNvSpPr/>
                <p:nvPr/>
              </p:nvSpPr>
              <p:spPr>
                <a:xfrm>
                  <a:off x="5742424" y="3431281"/>
                  <a:ext cx="487329" cy="48732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7" name="ïşlídê"/>
                <p:cNvSpPr/>
                <p:nvPr/>
              </p:nvSpPr>
              <p:spPr>
                <a:xfrm>
                  <a:off x="5848442" y="3537670"/>
                  <a:ext cx="275291" cy="274551"/>
                </a:xfrm>
                <a:custGeom>
                  <a:avLst/>
                  <a:gdLst>
                    <a:gd name="connsiteX0" fmla="*/ 221655 w 603405"/>
                    <a:gd name="connsiteY0" fmla="*/ 220235 h 601782"/>
                    <a:gd name="connsiteX1" fmla="*/ 382456 w 603405"/>
                    <a:gd name="connsiteY1" fmla="*/ 220235 h 601782"/>
                    <a:gd name="connsiteX2" fmla="*/ 411961 w 603405"/>
                    <a:gd name="connsiteY2" fmla="*/ 249698 h 601782"/>
                    <a:gd name="connsiteX3" fmla="*/ 411961 w 603405"/>
                    <a:gd name="connsiteY3" fmla="*/ 297576 h 601782"/>
                    <a:gd name="connsiteX4" fmla="*/ 411961 w 603405"/>
                    <a:gd name="connsiteY4" fmla="*/ 403275 h 601782"/>
                    <a:gd name="connsiteX5" fmla="*/ 382456 w 603405"/>
                    <a:gd name="connsiteY5" fmla="*/ 432738 h 601782"/>
                    <a:gd name="connsiteX6" fmla="*/ 371392 w 603405"/>
                    <a:gd name="connsiteY6" fmla="*/ 432738 h 601782"/>
                    <a:gd name="connsiteX7" fmla="*/ 371392 w 603405"/>
                    <a:gd name="connsiteY7" fmla="*/ 572319 h 601782"/>
                    <a:gd name="connsiteX8" fmla="*/ 341887 w 603405"/>
                    <a:gd name="connsiteY8" fmla="*/ 601782 h 601782"/>
                    <a:gd name="connsiteX9" fmla="*/ 262593 w 603405"/>
                    <a:gd name="connsiteY9" fmla="*/ 601782 h 601782"/>
                    <a:gd name="connsiteX10" fmla="*/ 233088 w 603405"/>
                    <a:gd name="connsiteY10" fmla="*/ 572319 h 601782"/>
                    <a:gd name="connsiteX11" fmla="*/ 233088 w 603405"/>
                    <a:gd name="connsiteY11" fmla="*/ 433106 h 601782"/>
                    <a:gd name="connsiteX12" fmla="*/ 221655 w 603405"/>
                    <a:gd name="connsiteY12" fmla="*/ 433106 h 601782"/>
                    <a:gd name="connsiteX13" fmla="*/ 192150 w 603405"/>
                    <a:gd name="connsiteY13" fmla="*/ 403643 h 601782"/>
                    <a:gd name="connsiteX14" fmla="*/ 192150 w 603405"/>
                    <a:gd name="connsiteY14" fmla="*/ 297576 h 601782"/>
                    <a:gd name="connsiteX15" fmla="*/ 192150 w 603405"/>
                    <a:gd name="connsiteY15" fmla="*/ 249698 h 601782"/>
                    <a:gd name="connsiteX16" fmla="*/ 221655 w 603405"/>
                    <a:gd name="connsiteY16" fmla="*/ 220235 h 601782"/>
                    <a:gd name="connsiteX17" fmla="*/ 29507 w 603405"/>
                    <a:gd name="connsiteY17" fmla="*/ 141060 h 601782"/>
                    <a:gd name="connsiteX18" fmla="*/ 162290 w 603405"/>
                    <a:gd name="connsiteY18" fmla="*/ 141060 h 601782"/>
                    <a:gd name="connsiteX19" fmla="*/ 191797 w 603405"/>
                    <a:gd name="connsiteY19" fmla="*/ 170522 h 601782"/>
                    <a:gd name="connsiteX20" fmla="*/ 191797 w 603405"/>
                    <a:gd name="connsiteY20" fmla="*/ 182306 h 601782"/>
                    <a:gd name="connsiteX21" fmla="*/ 147536 w 603405"/>
                    <a:gd name="connsiteY21" fmla="*/ 249699 h 601782"/>
                    <a:gd name="connsiteX22" fmla="*/ 147536 w 603405"/>
                    <a:gd name="connsiteY22" fmla="*/ 403634 h 601782"/>
                    <a:gd name="connsiteX23" fmla="*/ 156388 w 603405"/>
                    <a:gd name="connsiteY23" fmla="*/ 438251 h 601782"/>
                    <a:gd name="connsiteX24" fmla="*/ 156388 w 603405"/>
                    <a:gd name="connsiteY24" fmla="*/ 444880 h 601782"/>
                    <a:gd name="connsiteX25" fmla="*/ 126881 w 603405"/>
                    <a:gd name="connsiteY25" fmla="*/ 474341 h 601782"/>
                    <a:gd name="connsiteX26" fmla="*/ 64916 w 603405"/>
                    <a:gd name="connsiteY26" fmla="*/ 474341 h 601782"/>
                    <a:gd name="connsiteX27" fmla="*/ 35409 w 603405"/>
                    <a:gd name="connsiteY27" fmla="*/ 444880 h 601782"/>
                    <a:gd name="connsiteX28" fmla="*/ 35409 w 603405"/>
                    <a:gd name="connsiteY28" fmla="*/ 327035 h 601782"/>
                    <a:gd name="connsiteX29" fmla="*/ 29507 w 603405"/>
                    <a:gd name="connsiteY29" fmla="*/ 327035 h 601782"/>
                    <a:gd name="connsiteX30" fmla="*/ 0 w 603405"/>
                    <a:gd name="connsiteY30" fmla="*/ 297573 h 601782"/>
                    <a:gd name="connsiteX31" fmla="*/ 0 w 603405"/>
                    <a:gd name="connsiteY31" fmla="*/ 170522 h 601782"/>
                    <a:gd name="connsiteX32" fmla="*/ 29507 w 603405"/>
                    <a:gd name="connsiteY32" fmla="*/ 141060 h 601782"/>
                    <a:gd name="connsiteX33" fmla="*/ 441115 w 603405"/>
                    <a:gd name="connsiteY33" fmla="*/ 140707 h 601782"/>
                    <a:gd name="connsiteX34" fmla="*/ 573898 w 603405"/>
                    <a:gd name="connsiteY34" fmla="*/ 140707 h 601782"/>
                    <a:gd name="connsiteX35" fmla="*/ 603405 w 603405"/>
                    <a:gd name="connsiteY35" fmla="*/ 170170 h 601782"/>
                    <a:gd name="connsiteX36" fmla="*/ 603405 w 603405"/>
                    <a:gd name="connsiteY36" fmla="*/ 296859 h 601782"/>
                    <a:gd name="connsiteX37" fmla="*/ 573898 w 603405"/>
                    <a:gd name="connsiteY37" fmla="*/ 326322 h 601782"/>
                    <a:gd name="connsiteX38" fmla="*/ 567996 w 603405"/>
                    <a:gd name="connsiteY38" fmla="*/ 326322 h 601782"/>
                    <a:gd name="connsiteX39" fmla="*/ 567996 w 603405"/>
                    <a:gd name="connsiteY39" fmla="*/ 444173 h 601782"/>
                    <a:gd name="connsiteX40" fmla="*/ 538489 w 603405"/>
                    <a:gd name="connsiteY40" fmla="*/ 473635 h 601782"/>
                    <a:gd name="connsiteX41" fmla="*/ 476524 w 603405"/>
                    <a:gd name="connsiteY41" fmla="*/ 473635 h 601782"/>
                    <a:gd name="connsiteX42" fmla="*/ 447017 w 603405"/>
                    <a:gd name="connsiteY42" fmla="*/ 444173 h 601782"/>
                    <a:gd name="connsiteX43" fmla="*/ 447017 w 603405"/>
                    <a:gd name="connsiteY43" fmla="*/ 437175 h 601782"/>
                    <a:gd name="connsiteX44" fmla="*/ 455869 w 603405"/>
                    <a:gd name="connsiteY44" fmla="*/ 402925 h 601782"/>
                    <a:gd name="connsiteX45" fmla="*/ 455869 w 603405"/>
                    <a:gd name="connsiteY45" fmla="*/ 248983 h 601782"/>
                    <a:gd name="connsiteX46" fmla="*/ 411608 w 603405"/>
                    <a:gd name="connsiteY46" fmla="*/ 181955 h 601782"/>
                    <a:gd name="connsiteX47" fmla="*/ 411608 w 603405"/>
                    <a:gd name="connsiteY47" fmla="*/ 170170 h 601782"/>
                    <a:gd name="connsiteX48" fmla="*/ 441115 w 603405"/>
                    <a:gd name="connsiteY48" fmla="*/ 140707 h 601782"/>
                    <a:gd name="connsiteX49" fmla="*/ 301843 w 603405"/>
                    <a:gd name="connsiteY49" fmla="*/ 58922 h 601782"/>
                    <a:gd name="connsiteX50" fmla="*/ 370256 w 603405"/>
                    <a:gd name="connsiteY50" fmla="*/ 127230 h 601782"/>
                    <a:gd name="connsiteX51" fmla="*/ 301843 w 603405"/>
                    <a:gd name="connsiteY51" fmla="*/ 195538 h 601782"/>
                    <a:gd name="connsiteX52" fmla="*/ 233430 w 603405"/>
                    <a:gd name="connsiteY52" fmla="*/ 127230 h 601782"/>
                    <a:gd name="connsiteX53" fmla="*/ 301843 w 603405"/>
                    <a:gd name="connsiteY53" fmla="*/ 58922 h 601782"/>
                    <a:gd name="connsiteX54" fmla="*/ 508036 w 603405"/>
                    <a:gd name="connsiteY54" fmla="*/ 0 h 601782"/>
                    <a:gd name="connsiteX55" fmla="*/ 567629 w 603405"/>
                    <a:gd name="connsiteY55" fmla="*/ 59487 h 601782"/>
                    <a:gd name="connsiteX56" fmla="*/ 508036 w 603405"/>
                    <a:gd name="connsiteY56" fmla="*/ 118974 h 601782"/>
                    <a:gd name="connsiteX57" fmla="*/ 448443 w 603405"/>
                    <a:gd name="connsiteY57" fmla="*/ 59487 h 601782"/>
                    <a:gd name="connsiteX58" fmla="*/ 508036 w 603405"/>
                    <a:gd name="connsiteY58" fmla="*/ 0 h 601782"/>
                    <a:gd name="connsiteX59" fmla="*/ 95863 w 603405"/>
                    <a:gd name="connsiteY59" fmla="*/ 0 h 601782"/>
                    <a:gd name="connsiteX60" fmla="*/ 155244 w 603405"/>
                    <a:gd name="connsiteY60" fmla="*/ 59487 h 601782"/>
                    <a:gd name="connsiteX61" fmla="*/ 95863 w 603405"/>
                    <a:gd name="connsiteY61" fmla="*/ 118974 h 601782"/>
                    <a:gd name="connsiteX62" fmla="*/ 36482 w 603405"/>
                    <a:gd name="connsiteY62" fmla="*/ 59487 h 601782"/>
                    <a:gd name="connsiteX63" fmla="*/ 95863 w 603405"/>
                    <a:gd name="connsiteY63" fmla="*/ 0 h 6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3405" h="601782">
                      <a:moveTo>
                        <a:pt x="221655" y="220235"/>
                      </a:moveTo>
                      <a:lnTo>
                        <a:pt x="382456" y="220235"/>
                      </a:lnTo>
                      <a:cubicBezTo>
                        <a:pt x="398684" y="220235"/>
                        <a:pt x="411961" y="233494"/>
                        <a:pt x="411961" y="249698"/>
                      </a:cubicBezTo>
                      <a:lnTo>
                        <a:pt x="411961" y="297576"/>
                      </a:lnTo>
                      <a:lnTo>
                        <a:pt x="411961" y="403275"/>
                      </a:lnTo>
                      <a:cubicBezTo>
                        <a:pt x="411961" y="419479"/>
                        <a:pt x="398684" y="432738"/>
                        <a:pt x="382456" y="432738"/>
                      </a:cubicBezTo>
                      <a:lnTo>
                        <a:pt x="371392" y="432738"/>
                      </a:lnTo>
                      <a:lnTo>
                        <a:pt x="371392" y="572319"/>
                      </a:lnTo>
                      <a:cubicBezTo>
                        <a:pt x="371392" y="588524"/>
                        <a:pt x="358115" y="601782"/>
                        <a:pt x="341887" y="601782"/>
                      </a:cubicBezTo>
                      <a:lnTo>
                        <a:pt x="262593" y="601782"/>
                      </a:lnTo>
                      <a:cubicBezTo>
                        <a:pt x="246365" y="601782"/>
                        <a:pt x="233088" y="588524"/>
                        <a:pt x="233088" y="572319"/>
                      </a:cubicBezTo>
                      <a:lnTo>
                        <a:pt x="233088" y="433106"/>
                      </a:lnTo>
                      <a:lnTo>
                        <a:pt x="221655" y="433106"/>
                      </a:lnTo>
                      <a:cubicBezTo>
                        <a:pt x="205427" y="433106"/>
                        <a:pt x="192150" y="419848"/>
                        <a:pt x="192150" y="403643"/>
                      </a:cubicBezTo>
                      <a:lnTo>
                        <a:pt x="192150" y="297576"/>
                      </a:lnTo>
                      <a:lnTo>
                        <a:pt x="192150" y="249698"/>
                      </a:lnTo>
                      <a:cubicBezTo>
                        <a:pt x="192150" y="233494"/>
                        <a:pt x="205058" y="220235"/>
                        <a:pt x="221655" y="220235"/>
                      </a:cubicBezTo>
                      <a:close/>
                      <a:moveTo>
                        <a:pt x="29507" y="141060"/>
                      </a:moveTo>
                      <a:lnTo>
                        <a:pt x="162290" y="141060"/>
                      </a:lnTo>
                      <a:cubicBezTo>
                        <a:pt x="178519" y="141060"/>
                        <a:pt x="191797" y="154318"/>
                        <a:pt x="191797" y="170522"/>
                      </a:cubicBezTo>
                      <a:lnTo>
                        <a:pt x="191797" y="182306"/>
                      </a:lnTo>
                      <a:cubicBezTo>
                        <a:pt x="165609" y="193722"/>
                        <a:pt x="147536" y="219501"/>
                        <a:pt x="147536" y="249699"/>
                      </a:cubicBezTo>
                      <a:lnTo>
                        <a:pt x="147536" y="403634"/>
                      </a:lnTo>
                      <a:cubicBezTo>
                        <a:pt x="147536" y="416155"/>
                        <a:pt x="150856" y="427940"/>
                        <a:pt x="156388" y="438251"/>
                      </a:cubicBezTo>
                      <a:lnTo>
                        <a:pt x="156388" y="444880"/>
                      </a:lnTo>
                      <a:cubicBezTo>
                        <a:pt x="156388" y="461084"/>
                        <a:pt x="143110" y="474341"/>
                        <a:pt x="126881" y="474341"/>
                      </a:cubicBezTo>
                      <a:lnTo>
                        <a:pt x="64916" y="474341"/>
                      </a:lnTo>
                      <a:cubicBezTo>
                        <a:pt x="48687" y="474341"/>
                        <a:pt x="35409" y="461084"/>
                        <a:pt x="35409" y="444880"/>
                      </a:cubicBezTo>
                      <a:lnTo>
                        <a:pt x="35409" y="327035"/>
                      </a:lnTo>
                      <a:lnTo>
                        <a:pt x="29507" y="327035"/>
                      </a:lnTo>
                      <a:cubicBezTo>
                        <a:pt x="12909" y="327035"/>
                        <a:pt x="0" y="313777"/>
                        <a:pt x="0" y="297573"/>
                      </a:cubicBezTo>
                      <a:lnTo>
                        <a:pt x="0" y="170522"/>
                      </a:lnTo>
                      <a:cubicBezTo>
                        <a:pt x="0" y="154318"/>
                        <a:pt x="13278" y="141060"/>
                        <a:pt x="29507" y="141060"/>
                      </a:cubicBezTo>
                      <a:close/>
                      <a:moveTo>
                        <a:pt x="441115" y="140707"/>
                      </a:moveTo>
                      <a:lnTo>
                        <a:pt x="573898" y="140707"/>
                      </a:lnTo>
                      <a:cubicBezTo>
                        <a:pt x="590127" y="140707"/>
                        <a:pt x="603405" y="153965"/>
                        <a:pt x="603405" y="170170"/>
                      </a:cubicBezTo>
                      <a:lnTo>
                        <a:pt x="603405" y="296859"/>
                      </a:lnTo>
                      <a:cubicBezTo>
                        <a:pt x="603405" y="313064"/>
                        <a:pt x="590127" y="326322"/>
                        <a:pt x="573898" y="326322"/>
                      </a:cubicBezTo>
                      <a:lnTo>
                        <a:pt x="567996" y="326322"/>
                      </a:lnTo>
                      <a:lnTo>
                        <a:pt x="567996" y="444173"/>
                      </a:lnTo>
                      <a:cubicBezTo>
                        <a:pt x="567996" y="460377"/>
                        <a:pt x="554718" y="473635"/>
                        <a:pt x="538489" y="473635"/>
                      </a:cubicBezTo>
                      <a:lnTo>
                        <a:pt x="476524" y="473635"/>
                      </a:lnTo>
                      <a:cubicBezTo>
                        <a:pt x="460295" y="473635"/>
                        <a:pt x="447017" y="460377"/>
                        <a:pt x="447017" y="444173"/>
                      </a:cubicBezTo>
                      <a:lnTo>
                        <a:pt x="447017" y="437175"/>
                      </a:lnTo>
                      <a:cubicBezTo>
                        <a:pt x="452918" y="426863"/>
                        <a:pt x="455869" y="415078"/>
                        <a:pt x="455869" y="402925"/>
                      </a:cubicBezTo>
                      <a:lnTo>
                        <a:pt x="455869" y="248983"/>
                      </a:lnTo>
                      <a:cubicBezTo>
                        <a:pt x="455869" y="219152"/>
                        <a:pt x="437796" y="193003"/>
                        <a:pt x="411608" y="181955"/>
                      </a:cubicBezTo>
                      <a:lnTo>
                        <a:pt x="411608" y="170170"/>
                      </a:lnTo>
                      <a:cubicBezTo>
                        <a:pt x="411608" y="153965"/>
                        <a:pt x="424886" y="140707"/>
                        <a:pt x="441115" y="140707"/>
                      </a:cubicBezTo>
                      <a:close/>
                      <a:moveTo>
                        <a:pt x="301843" y="58922"/>
                      </a:moveTo>
                      <a:cubicBezTo>
                        <a:pt x="339626" y="58922"/>
                        <a:pt x="370256" y="89505"/>
                        <a:pt x="370256" y="127230"/>
                      </a:cubicBezTo>
                      <a:cubicBezTo>
                        <a:pt x="370256" y="164955"/>
                        <a:pt x="339626" y="195538"/>
                        <a:pt x="301843" y="195538"/>
                      </a:cubicBezTo>
                      <a:cubicBezTo>
                        <a:pt x="264060" y="195538"/>
                        <a:pt x="233430" y="164955"/>
                        <a:pt x="233430" y="127230"/>
                      </a:cubicBezTo>
                      <a:cubicBezTo>
                        <a:pt x="233430" y="89505"/>
                        <a:pt x="264060" y="58922"/>
                        <a:pt x="301843" y="58922"/>
                      </a:cubicBezTo>
                      <a:close/>
                      <a:moveTo>
                        <a:pt x="508036" y="0"/>
                      </a:moveTo>
                      <a:cubicBezTo>
                        <a:pt x="540948" y="0"/>
                        <a:pt x="567629" y="26633"/>
                        <a:pt x="567629" y="59487"/>
                      </a:cubicBezTo>
                      <a:cubicBezTo>
                        <a:pt x="567629" y="92341"/>
                        <a:pt x="540948" y="118974"/>
                        <a:pt x="508036" y="118974"/>
                      </a:cubicBezTo>
                      <a:cubicBezTo>
                        <a:pt x="475124" y="118974"/>
                        <a:pt x="448443" y="92341"/>
                        <a:pt x="448443" y="59487"/>
                      </a:cubicBezTo>
                      <a:cubicBezTo>
                        <a:pt x="448443" y="26633"/>
                        <a:pt x="475124" y="0"/>
                        <a:pt x="508036" y="0"/>
                      </a:cubicBezTo>
                      <a:close/>
                      <a:moveTo>
                        <a:pt x="95863" y="0"/>
                      </a:moveTo>
                      <a:cubicBezTo>
                        <a:pt x="128658" y="0"/>
                        <a:pt x="155244" y="26633"/>
                        <a:pt x="155244" y="59487"/>
                      </a:cubicBezTo>
                      <a:cubicBezTo>
                        <a:pt x="155244" y="92341"/>
                        <a:pt x="128658" y="118974"/>
                        <a:pt x="95863" y="118974"/>
                      </a:cubicBezTo>
                      <a:cubicBezTo>
                        <a:pt x="63068" y="118974"/>
                        <a:pt x="36482" y="92341"/>
                        <a:pt x="36482" y="59487"/>
                      </a:cubicBezTo>
                      <a:cubicBezTo>
                        <a:pt x="36482" y="26633"/>
                        <a:pt x="63068" y="0"/>
                        <a:pt x="95863" y="0"/>
                      </a:cubicBezTo>
                      <a:close/>
                    </a:path>
                  </a:pathLst>
                </a:custGeom>
                <a:solidFill>
                  <a:schemeClr val="bg1"/>
                </a:solidFill>
                <a:ln w="12700" cap="rnd">
                  <a:solidFill>
                    <a:srgbClr val="0070C0"/>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a:solidFill>
                      <a:schemeClr val="tx1"/>
                    </a:solidFill>
                    <a:latin typeface="微软雅黑" panose="020B0503020204020204" pitchFamily="34" charset="-122"/>
                    <a:ea typeface="微软雅黑" panose="020B0503020204020204" pitchFamily="34" charset="-122"/>
                    <a:cs typeface="+mn-ea"/>
                    <a:sym typeface="+mn-lt"/>
                  </a:endParaRPr>
                </a:p>
              </p:txBody>
            </p:sp>
          </p:grpSp>
          <p:grpSp>
            <p:nvGrpSpPr>
              <p:cNvPr id="11" name="组合 10"/>
              <p:cNvGrpSpPr/>
              <p:nvPr/>
            </p:nvGrpSpPr>
            <p:grpSpPr>
              <a:xfrm>
                <a:off x="5911757" y="2792363"/>
                <a:ext cx="7599068" cy="3866088"/>
                <a:chOff x="1407067" y="2569138"/>
                <a:chExt cx="7599068" cy="3866088"/>
              </a:xfrm>
            </p:grpSpPr>
            <p:sp>
              <p:nvSpPr>
                <p:cNvPr id="12" name="Rectangle 3"/>
                <p:cNvSpPr txBox="1">
                  <a:spLocks noChangeArrowheads="1"/>
                </p:cNvSpPr>
                <p:nvPr/>
              </p:nvSpPr>
              <p:spPr bwMode="auto">
                <a:xfrm>
                  <a:off x="1407067" y="3056467"/>
                  <a:ext cx="7462918" cy="61497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000" b="1" dirty="0">
                      <a:solidFill>
                        <a:schemeClr val="tx1">
                          <a:lumMod val="75000"/>
                          <a:lumOff val="25000"/>
                        </a:schemeClr>
                      </a:solidFill>
                    </a:rPr>
                    <a:t>Case study</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800" dirty="0">
                    <a:sym typeface="+mn-ea"/>
                  </a:endParaRPr>
                </a:p>
              </p:txBody>
            </p:sp>
            <p:sp>
              <p:nvSpPr>
                <p:cNvPr id="13" name="Rectangle 8"/>
                <p:cNvSpPr txBox="1">
                  <a:spLocks noChangeArrowheads="1"/>
                </p:cNvSpPr>
                <p:nvPr/>
              </p:nvSpPr>
              <p:spPr bwMode="auto">
                <a:xfrm>
                  <a:off x="3711485" y="2569138"/>
                  <a:ext cx="5158500" cy="175612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ct val="0"/>
                    </a:spcBef>
                    <a:buNone/>
                  </a:pPr>
                  <a:r>
                    <a:rPr lang="en-US" sz="1400" b="0" i="0" dirty="0">
                      <a:solidFill>
                        <a:srgbClr val="374151"/>
                      </a:solidFill>
                      <a:effectLst/>
                      <a:latin typeface="Microsoft YaHei" panose="020B0503020204020204" pitchFamily="34" charset="-122"/>
                      <a:ea typeface="Microsoft YaHei" panose="020B0503020204020204" pitchFamily="34" charset="-122"/>
                    </a:rPr>
                    <a:t>It is said that when Marx was studying economics, he would work on mathematical problems to relieve fatigue. Surprisingly, Marx achieved some accomplishments in the field of calculus as a result.</a:t>
                  </a:r>
                  <a:endParaRPr lang="zh-CN" altLang="en-US" sz="1400" dirty="0">
                    <a:latin typeface="Microsoft YaHei" panose="020B0503020204020204" pitchFamily="34" charset="-122"/>
                    <a:ea typeface="Microsoft YaHei" panose="020B0503020204020204" pitchFamily="34" charset="-122"/>
                    <a:sym typeface="+mn-ea"/>
                  </a:endParaRPr>
                </a:p>
              </p:txBody>
            </p:sp>
            <p:sp>
              <p:nvSpPr>
                <p:cNvPr id="18" name="Rectangle 3"/>
                <p:cNvSpPr txBox="1">
                  <a:spLocks noChangeArrowheads="1"/>
                </p:cNvSpPr>
                <p:nvPr/>
              </p:nvSpPr>
              <p:spPr bwMode="auto">
                <a:xfrm>
                  <a:off x="1543217" y="5128650"/>
                  <a:ext cx="7462918" cy="130657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000" b="1" dirty="0">
                      <a:solidFill>
                        <a:schemeClr val="tx1">
                          <a:lumMod val="75000"/>
                          <a:lumOff val="25000"/>
                        </a:schemeClr>
                      </a:solidFill>
                    </a:rPr>
                    <a:t>Insight</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1800" dirty="0">
                    <a:latin typeface="微软雅黑" panose="020B0503020204020204" pitchFamily="34" charset="-122"/>
                    <a:ea typeface="微软雅黑" panose="020B0503020204020204" pitchFamily="34" charset="-122"/>
                  </a:endParaRPr>
                </a:p>
                <a:p>
                  <a:pPr>
                    <a:lnSpc>
                      <a:spcPct val="200000"/>
                    </a:lnSpc>
                  </a:pPr>
                  <a:endParaRPr lang="zh-CN" altLang="en-US" sz="1800" dirty="0">
                    <a:sym typeface="+mn-ea"/>
                  </a:endParaRPr>
                </a:p>
              </p:txBody>
            </p:sp>
          </p:grpSp>
        </p:grpSp>
        <p:cxnSp>
          <p:nvCxnSpPr>
            <p:cNvPr id="9" name="直接连接符 8"/>
            <p:cNvCxnSpPr/>
            <p:nvPr/>
          </p:nvCxnSpPr>
          <p:spPr>
            <a:xfrm>
              <a:off x="6105575" y="2394610"/>
              <a:ext cx="214233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52205" y="2247265"/>
            <a:ext cx="2118360" cy="3439160"/>
          </a:xfrm>
          <a:prstGeom prst="rect">
            <a:avLst/>
          </a:prstGeom>
        </p:spPr>
      </p:pic>
      <p:sp>
        <p:nvSpPr>
          <p:cNvPr id="6" name="Rectangle 8">
            <a:extLst>
              <a:ext uri="{FF2B5EF4-FFF2-40B4-BE49-F238E27FC236}">
                <a16:creationId xmlns:a16="http://schemas.microsoft.com/office/drawing/2014/main" id="{F430B92F-FAF9-B63A-FD21-6D2306C7E726}"/>
              </a:ext>
            </a:extLst>
          </p:cNvPr>
          <p:cNvSpPr txBox="1">
            <a:spLocks noChangeArrowheads="1"/>
          </p:cNvSpPr>
          <p:nvPr/>
        </p:nvSpPr>
        <p:spPr bwMode="auto">
          <a:xfrm>
            <a:off x="3293197" y="4395904"/>
            <a:ext cx="5605606" cy="1750864"/>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ct val="0"/>
              </a:spcBef>
              <a:buNone/>
            </a:pPr>
            <a:r>
              <a:rPr lang="en-US" sz="1400" b="0" i="0" dirty="0">
                <a:solidFill>
                  <a:srgbClr val="374151"/>
                </a:solidFill>
                <a:effectLst/>
                <a:latin typeface="Microsoft YaHei" panose="020B0503020204020204" pitchFamily="34" charset="-122"/>
                <a:ea typeface="Microsoft YaHei" panose="020B0503020204020204" pitchFamily="34" charset="-122"/>
              </a:rPr>
              <a:t>Learn the method of intercropping, which is a commonly used scientific farming technique. Changing the work content will create new areas of excitement, allowing the brain and body to be effectively adjusted and relaxed</a:t>
            </a:r>
            <a:endParaRPr lang="zh-CN" altLang="en-US" sz="1400" dirty="0">
              <a:latin typeface="Microsoft YaHei" panose="020B0503020204020204" pitchFamily="34" charset="-122"/>
              <a:ea typeface="Microsoft YaHei"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EA7C-31BF-AD1F-5E1D-BCBC4F0CB423}"/>
              </a:ext>
            </a:extLst>
          </p:cNvPr>
          <p:cNvSpPr>
            <a:spLocks noGrp="1"/>
          </p:cNvSpPr>
          <p:nvPr>
            <p:ph type="title"/>
          </p:nvPr>
        </p:nvSpPr>
        <p:spPr>
          <a:xfrm>
            <a:off x="836612" y="0"/>
            <a:ext cx="3932237" cy="1600200"/>
          </a:xfrm>
        </p:spPr>
        <p:txBody>
          <a:bodyPr>
            <a:normAutofit/>
          </a:bodyPr>
          <a:lstStyle/>
          <a:p>
            <a:r>
              <a:rPr lang="en-VN" sz="2800" dirty="0">
                <a:solidFill>
                  <a:srgbClr val="0070C0"/>
                </a:solidFill>
              </a:rPr>
              <a:t>Pomodoro Technique</a:t>
            </a:r>
          </a:p>
        </p:txBody>
      </p:sp>
      <p:sp>
        <p:nvSpPr>
          <p:cNvPr id="3" name="Content Placeholder 2">
            <a:extLst>
              <a:ext uri="{FF2B5EF4-FFF2-40B4-BE49-F238E27FC236}">
                <a16:creationId xmlns:a16="http://schemas.microsoft.com/office/drawing/2014/main" id="{3ECA52C1-EB71-1781-7215-79567D4F1633}"/>
              </a:ext>
            </a:extLst>
          </p:cNvPr>
          <p:cNvSpPr>
            <a:spLocks noGrp="1"/>
          </p:cNvSpPr>
          <p:nvPr>
            <p:ph idx="1"/>
          </p:nvPr>
        </p:nvSpPr>
        <p:spPr>
          <a:xfrm>
            <a:off x="5183188" y="618457"/>
            <a:ext cx="6172200" cy="4873625"/>
          </a:xfrm>
        </p:spPr>
        <p:txBody>
          <a:bodyPr>
            <a:normAutofit fontScale="25000" lnSpcReduction="20000"/>
          </a:bodyPr>
          <a:lstStyle/>
          <a:p>
            <a:pPr marL="284400" indent="-284400">
              <a:lnSpc>
                <a:spcPct val="220000"/>
              </a:lnSpc>
              <a:spcBef>
                <a:spcPts val="0"/>
              </a:spcBef>
              <a:buNone/>
            </a:pPr>
            <a:r>
              <a:rPr lang="en-VN" sz="6400" u="sng" dirty="0"/>
              <a:t>How it works:</a:t>
            </a:r>
          </a:p>
          <a:p>
            <a:pPr marL="284400" indent="-284400">
              <a:lnSpc>
                <a:spcPct val="220000"/>
              </a:lnSpc>
              <a:spcBef>
                <a:spcPts val="0"/>
              </a:spcBef>
              <a:buNone/>
            </a:pPr>
            <a:endParaRPr lang="en-VN" dirty="0"/>
          </a:p>
          <a:p>
            <a:pPr marL="284400" indent="-284400" algn="l">
              <a:lnSpc>
                <a:spcPct val="220000"/>
              </a:lnSpc>
              <a:spcBef>
                <a:spcPts val="0"/>
              </a:spcBef>
              <a:buFont typeface="+mj-lt"/>
              <a:buAutoNum type="arabicPeriod"/>
            </a:pPr>
            <a:r>
              <a:rPr lang="en-US" sz="4800" b="1" i="0" dirty="0">
                <a:solidFill>
                  <a:srgbClr val="374151"/>
                </a:solidFill>
                <a:effectLst/>
                <a:latin typeface="Microsoft YaHei" panose="020B0503020204020204" pitchFamily="34" charset="-122"/>
                <a:ea typeface="Microsoft YaHei" panose="020B0503020204020204" pitchFamily="34" charset="-122"/>
              </a:rPr>
              <a:t>Choose a Task</a:t>
            </a:r>
            <a:r>
              <a:rPr lang="en-US" sz="4800" b="0" i="0" dirty="0">
                <a:solidFill>
                  <a:srgbClr val="374151"/>
                </a:solidFill>
                <a:effectLst/>
                <a:latin typeface="Microsoft YaHei" panose="020B0503020204020204" pitchFamily="34" charset="-122"/>
                <a:ea typeface="Microsoft YaHei" panose="020B0503020204020204" pitchFamily="34" charset="-122"/>
              </a:rPr>
              <a:t>: Select a specific task or activity that you want to work on.</a:t>
            </a:r>
          </a:p>
          <a:p>
            <a:pPr marL="284400" indent="-284400" algn="l">
              <a:lnSpc>
                <a:spcPct val="220000"/>
              </a:lnSpc>
              <a:spcBef>
                <a:spcPts val="0"/>
              </a:spcBef>
              <a:buFont typeface="+mj-lt"/>
              <a:buAutoNum type="arabicPeriod"/>
            </a:pPr>
            <a:r>
              <a:rPr lang="en-US" sz="4800" b="1" i="0" dirty="0">
                <a:solidFill>
                  <a:srgbClr val="374151"/>
                </a:solidFill>
                <a:effectLst/>
                <a:latin typeface="Microsoft YaHei" panose="020B0503020204020204" pitchFamily="34" charset="-122"/>
                <a:ea typeface="Microsoft YaHei" panose="020B0503020204020204" pitchFamily="34" charset="-122"/>
              </a:rPr>
              <a:t>Set the Timer</a:t>
            </a:r>
            <a:r>
              <a:rPr lang="en-US" sz="4800" b="0" i="0" dirty="0">
                <a:solidFill>
                  <a:srgbClr val="374151"/>
                </a:solidFill>
                <a:effectLst/>
                <a:latin typeface="Microsoft YaHei" panose="020B0503020204020204" pitchFamily="34" charset="-122"/>
                <a:ea typeface="Microsoft YaHei" panose="020B0503020204020204" pitchFamily="34" charset="-122"/>
              </a:rPr>
              <a:t>: Set a timer (traditionally for 25 minutes) and start working on the chosen task with full focus until the timer rings.</a:t>
            </a:r>
          </a:p>
          <a:p>
            <a:pPr marL="284400" indent="-284400" algn="l">
              <a:lnSpc>
                <a:spcPct val="220000"/>
              </a:lnSpc>
              <a:spcBef>
                <a:spcPts val="0"/>
              </a:spcBef>
              <a:buFont typeface="+mj-lt"/>
              <a:buAutoNum type="arabicPeriod"/>
            </a:pPr>
            <a:r>
              <a:rPr lang="en-US" sz="4800" b="1" i="0" dirty="0">
                <a:solidFill>
                  <a:srgbClr val="374151"/>
                </a:solidFill>
                <a:effectLst/>
                <a:latin typeface="Microsoft YaHei" panose="020B0503020204020204" pitchFamily="34" charset="-122"/>
                <a:ea typeface="Microsoft YaHei" panose="020B0503020204020204" pitchFamily="34" charset="-122"/>
              </a:rPr>
              <a:t>Work Intensely</a:t>
            </a:r>
            <a:r>
              <a:rPr lang="en-US" sz="4800" b="0" i="0" dirty="0">
                <a:solidFill>
                  <a:srgbClr val="374151"/>
                </a:solidFill>
                <a:effectLst/>
                <a:latin typeface="Microsoft YaHei" panose="020B0503020204020204" pitchFamily="34" charset="-122"/>
                <a:ea typeface="Microsoft YaHei" panose="020B0503020204020204" pitchFamily="34" charset="-122"/>
              </a:rPr>
              <a:t>: During the 25-minute work interval (referred to as a "Pomodoro"), maintain complete concentration and avoid any distractions or interruptions.</a:t>
            </a:r>
          </a:p>
          <a:p>
            <a:pPr marL="284400" indent="-284400" algn="l">
              <a:lnSpc>
                <a:spcPct val="220000"/>
              </a:lnSpc>
              <a:spcBef>
                <a:spcPts val="0"/>
              </a:spcBef>
              <a:buFont typeface="+mj-lt"/>
              <a:buAutoNum type="arabicPeriod"/>
            </a:pPr>
            <a:r>
              <a:rPr lang="en-US" sz="4800" b="1" i="0" dirty="0">
                <a:solidFill>
                  <a:srgbClr val="374151"/>
                </a:solidFill>
                <a:effectLst/>
                <a:latin typeface="Microsoft YaHei" panose="020B0503020204020204" pitchFamily="34" charset="-122"/>
                <a:ea typeface="Microsoft YaHei" panose="020B0503020204020204" pitchFamily="34" charset="-122"/>
              </a:rPr>
              <a:t>Take a Short Break</a:t>
            </a:r>
            <a:r>
              <a:rPr lang="en-US" sz="4800" b="0" i="0" dirty="0">
                <a:solidFill>
                  <a:srgbClr val="374151"/>
                </a:solidFill>
                <a:effectLst/>
                <a:latin typeface="Microsoft YaHei" panose="020B0503020204020204" pitchFamily="34" charset="-122"/>
                <a:ea typeface="Microsoft YaHei" panose="020B0503020204020204" pitchFamily="34" charset="-122"/>
              </a:rPr>
              <a:t>: When the timer goes off, take a short break of around 5 minutes to relax and recharge.</a:t>
            </a:r>
          </a:p>
          <a:p>
            <a:pPr marL="284400" indent="-284400" algn="l">
              <a:lnSpc>
                <a:spcPct val="220000"/>
              </a:lnSpc>
              <a:spcBef>
                <a:spcPts val="0"/>
              </a:spcBef>
              <a:buFont typeface="+mj-lt"/>
              <a:buAutoNum type="arabicPeriod"/>
            </a:pPr>
            <a:r>
              <a:rPr lang="en-US" sz="4800" b="1" i="0" dirty="0">
                <a:solidFill>
                  <a:srgbClr val="374151"/>
                </a:solidFill>
                <a:effectLst/>
                <a:latin typeface="Microsoft YaHei" panose="020B0503020204020204" pitchFamily="34" charset="-122"/>
                <a:ea typeface="Microsoft YaHei" panose="020B0503020204020204" pitchFamily="34" charset="-122"/>
              </a:rPr>
              <a:t>Repeat</a:t>
            </a:r>
            <a:r>
              <a:rPr lang="en-US" sz="4800" b="0" i="0" dirty="0">
                <a:solidFill>
                  <a:srgbClr val="374151"/>
                </a:solidFill>
                <a:effectLst/>
                <a:latin typeface="Microsoft YaHei" panose="020B0503020204020204" pitchFamily="34" charset="-122"/>
                <a:ea typeface="Microsoft YaHei" panose="020B0503020204020204" pitchFamily="34" charset="-122"/>
              </a:rPr>
              <a:t>: After completing one Pomodoro and taking a short break, start the timer again for the next Pomodoro. Continue this cycle until you have completed four </a:t>
            </a:r>
            <a:r>
              <a:rPr lang="en-US" sz="4800" b="0" i="0" dirty="0" err="1">
                <a:solidFill>
                  <a:srgbClr val="374151"/>
                </a:solidFill>
                <a:effectLst/>
                <a:latin typeface="Microsoft YaHei" panose="020B0503020204020204" pitchFamily="34" charset="-122"/>
                <a:ea typeface="Microsoft YaHei" panose="020B0503020204020204" pitchFamily="34" charset="-122"/>
              </a:rPr>
              <a:t>Pomodoros</a:t>
            </a:r>
            <a:r>
              <a:rPr lang="en-US" sz="4800" b="0" i="0" dirty="0">
                <a:solidFill>
                  <a:srgbClr val="374151"/>
                </a:solidFill>
                <a:effectLst/>
                <a:latin typeface="Microsoft YaHei" panose="020B0503020204020204" pitchFamily="34" charset="-122"/>
                <a:ea typeface="Microsoft YaHei" panose="020B0503020204020204" pitchFamily="34" charset="-122"/>
              </a:rPr>
              <a:t>.</a:t>
            </a:r>
          </a:p>
          <a:p>
            <a:pPr marL="284400" indent="-284400" algn="l">
              <a:lnSpc>
                <a:spcPct val="220000"/>
              </a:lnSpc>
              <a:spcBef>
                <a:spcPts val="0"/>
              </a:spcBef>
              <a:buFont typeface="+mj-lt"/>
              <a:buAutoNum type="arabicPeriod"/>
            </a:pPr>
            <a:r>
              <a:rPr lang="en-US" sz="4800" b="1" i="0" dirty="0">
                <a:solidFill>
                  <a:srgbClr val="374151"/>
                </a:solidFill>
                <a:effectLst/>
                <a:latin typeface="Microsoft YaHei" panose="020B0503020204020204" pitchFamily="34" charset="-122"/>
                <a:ea typeface="Microsoft YaHei" panose="020B0503020204020204" pitchFamily="34" charset="-122"/>
              </a:rPr>
              <a:t>Longer Break</a:t>
            </a:r>
            <a:r>
              <a:rPr lang="en-US" sz="4800" b="0" i="0" dirty="0">
                <a:solidFill>
                  <a:srgbClr val="374151"/>
                </a:solidFill>
                <a:effectLst/>
                <a:latin typeface="Microsoft YaHei" panose="020B0503020204020204" pitchFamily="34" charset="-122"/>
                <a:ea typeface="Microsoft YaHei" panose="020B0503020204020204" pitchFamily="34" charset="-122"/>
              </a:rPr>
              <a:t>: After completing four </a:t>
            </a:r>
            <a:r>
              <a:rPr lang="en-US" sz="4800" b="0" i="0" dirty="0" err="1">
                <a:solidFill>
                  <a:srgbClr val="374151"/>
                </a:solidFill>
                <a:effectLst/>
                <a:latin typeface="Microsoft YaHei" panose="020B0503020204020204" pitchFamily="34" charset="-122"/>
                <a:ea typeface="Microsoft YaHei" panose="020B0503020204020204" pitchFamily="34" charset="-122"/>
              </a:rPr>
              <a:t>Pomodoros</a:t>
            </a:r>
            <a:r>
              <a:rPr lang="en-US" sz="4800" b="0" i="0" dirty="0">
                <a:solidFill>
                  <a:srgbClr val="374151"/>
                </a:solidFill>
                <a:effectLst/>
                <a:latin typeface="Microsoft YaHei" panose="020B0503020204020204" pitchFamily="34" charset="-122"/>
                <a:ea typeface="Microsoft YaHei" panose="020B0503020204020204" pitchFamily="34" charset="-122"/>
              </a:rPr>
              <a:t>, take a more extended break of around 15-30 minutes to rest and rejuvenate.</a:t>
            </a:r>
          </a:p>
        </p:txBody>
      </p:sp>
      <p:sp>
        <p:nvSpPr>
          <p:cNvPr id="4" name="Text Placeholder 3">
            <a:extLst>
              <a:ext uri="{FF2B5EF4-FFF2-40B4-BE49-F238E27FC236}">
                <a16:creationId xmlns:a16="http://schemas.microsoft.com/office/drawing/2014/main" id="{972A2B1D-B5EC-BCBD-FB8D-0E703092DD83}"/>
              </a:ext>
            </a:extLst>
          </p:cNvPr>
          <p:cNvSpPr>
            <a:spLocks noGrp="1"/>
          </p:cNvSpPr>
          <p:nvPr>
            <p:ph type="body" sz="half" idx="2"/>
          </p:nvPr>
        </p:nvSpPr>
        <p:spPr>
          <a:xfrm>
            <a:off x="836612" y="1842479"/>
            <a:ext cx="3932237" cy="3811588"/>
          </a:xfrm>
        </p:spPr>
        <p:txBody>
          <a:bodyPr/>
          <a:lstStyle/>
          <a:p>
            <a:pPr>
              <a:lnSpc>
                <a:spcPct val="200000"/>
              </a:lnSpc>
            </a:pPr>
            <a:r>
              <a:rPr lang="en-US" dirty="0">
                <a:latin typeface="+mn-lt"/>
              </a:rPr>
              <a:t>The Pomodoro Technique is a time management method developed by Francesco Cirillo in the late 1980s. </a:t>
            </a:r>
            <a:endParaRPr lang="en-VN" dirty="0">
              <a:latin typeface="+mn-lt"/>
            </a:endParaRPr>
          </a:p>
        </p:txBody>
      </p:sp>
      <p:pic>
        <p:nvPicPr>
          <p:cNvPr id="6" name="Picture 5">
            <a:extLst>
              <a:ext uri="{FF2B5EF4-FFF2-40B4-BE49-F238E27FC236}">
                <a16:creationId xmlns:a16="http://schemas.microsoft.com/office/drawing/2014/main" id="{1FA898B3-5B6F-0353-475F-68A3E5C73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088" y="3748273"/>
            <a:ext cx="2395287" cy="2390506"/>
          </a:xfrm>
          <a:prstGeom prst="rect">
            <a:avLst/>
          </a:prstGeom>
        </p:spPr>
      </p:pic>
    </p:spTree>
    <p:extLst>
      <p:ext uri="{BB962C8B-B14F-4D97-AF65-F5344CB8AC3E}">
        <p14:creationId xmlns:p14="http://schemas.microsoft.com/office/powerpoint/2010/main" val="3193150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445563" y="3289431"/>
            <a:ext cx="4719734" cy="1938992"/>
          </a:xfrm>
          <a:prstGeom prst="rect">
            <a:avLst/>
          </a:prstGeom>
          <a:noFill/>
        </p:spPr>
        <p:txBody>
          <a:bodyPr wrap="square">
            <a:spAutoFit/>
          </a:bodyPr>
          <a:lstStyle/>
          <a:p>
            <a:r>
              <a:rPr lang="en-US" alt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Reduce distractions </a:t>
            </a:r>
            <a:endPar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文本框 11"/>
          <p:cNvSpPr txBox="1"/>
          <p:nvPr/>
        </p:nvSpPr>
        <p:spPr>
          <a:xfrm>
            <a:off x="6445563" y="2193290"/>
            <a:ext cx="3803972" cy="830997"/>
          </a:xfrm>
          <a:prstGeom prst="rect">
            <a:avLst/>
          </a:prstGeom>
          <a:noFill/>
        </p:spPr>
        <p:txBody>
          <a:bodyPr wrap="square">
            <a:spAutoFit/>
          </a:bodyPr>
          <a:lstStyle/>
          <a:p>
            <a:r>
              <a:rPr lang="en-US" altLang="zh-CN" sz="4800" dirty="0">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rPr>
              <a:t>Chapter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001395" y="555625"/>
            <a:ext cx="6096000" cy="400050"/>
          </a:xfrm>
          <a:prstGeom prst="rect">
            <a:avLst/>
          </a:prstGeom>
          <a:noFill/>
        </p:spPr>
        <p:txBody>
          <a:bodyPr wrap="square">
            <a:spAutoFit/>
          </a:bodyPr>
          <a:lstStyle/>
          <a:p>
            <a:r>
              <a:rPr lang="en-US" altLang="zh-CN" sz="2000" b="1" dirty="0">
                <a:solidFill>
                  <a:srgbClr val="0070C0"/>
                </a:solidFill>
                <a:latin typeface="微软雅黑" panose="020B0503020204020204" pitchFamily="34" charset="-122"/>
                <a:ea typeface="微软雅黑" panose="020B0503020204020204" pitchFamily="34" charset="-122"/>
              </a:rPr>
              <a:t>Reduce distractions</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099458" y="1691866"/>
            <a:ext cx="6096000" cy="4344043"/>
            <a:chOff x="1099458" y="1691866"/>
            <a:chExt cx="6096000" cy="4344043"/>
          </a:xfrm>
        </p:grpSpPr>
        <p:sp>
          <p:nvSpPr>
            <p:cNvPr id="8" name="文本框 7"/>
            <p:cNvSpPr txBox="1"/>
            <p:nvPr/>
          </p:nvSpPr>
          <p:spPr>
            <a:xfrm>
              <a:off x="1099458" y="1691866"/>
              <a:ext cx="6096000" cy="2585323"/>
            </a:xfrm>
            <a:prstGeom prst="rect">
              <a:avLst/>
            </a:prstGeom>
            <a:noFill/>
          </p:spPr>
          <p:txBody>
            <a:bodyPr wrap="square">
              <a:spAutoFit/>
            </a:bodyPr>
            <a:lstStyle/>
            <a:p>
              <a:pPr marL="342900" indent="-342900">
                <a:buFont typeface="+mj-lt"/>
                <a:buAutoNum type="arabicPeriod"/>
              </a:pPr>
              <a:r>
                <a:rPr lang="en-US" dirty="0"/>
                <a:t>Turn off your phone (really!)</a:t>
              </a:r>
            </a:p>
            <a:p>
              <a:pPr marL="342900" indent="-342900">
                <a:buFont typeface="+mj-lt"/>
                <a:buAutoNum type="arabicPeriod"/>
              </a:pPr>
              <a:endParaRPr lang="en-US" dirty="0"/>
            </a:p>
            <a:p>
              <a:pPr marL="342900" indent="-342900">
                <a:buFont typeface="+mj-lt"/>
                <a:buAutoNum type="arabicPeriod"/>
              </a:pPr>
              <a:r>
                <a:rPr lang="en-US" dirty="0"/>
                <a:t>Close out your email (leave an “away” message)</a:t>
              </a:r>
            </a:p>
            <a:p>
              <a:pPr marL="342900" indent="-342900">
                <a:buFont typeface="+mj-lt"/>
                <a:buAutoNum type="arabicPeriod"/>
              </a:pPr>
              <a:endParaRPr lang="en-US" dirty="0"/>
            </a:p>
            <a:p>
              <a:pPr marL="342900" indent="-342900">
                <a:buFont typeface="+mj-lt"/>
                <a:buAutoNum type="arabicPeriod"/>
              </a:pPr>
              <a:r>
                <a:rPr lang="en-US" dirty="0"/>
                <a:t>Put a “do-not-disturb” sign on your door</a:t>
              </a:r>
            </a:p>
            <a:p>
              <a:pPr marL="342900" indent="-342900">
                <a:buFont typeface="+mj-lt"/>
                <a:buAutoNum type="arabicPeriod"/>
              </a:pPr>
              <a:endParaRPr lang="en-US" dirty="0"/>
            </a:p>
            <a:p>
              <a:pPr marL="342900" indent="-342900">
                <a:buFont typeface="+mj-lt"/>
                <a:buAutoNum type="arabicPeriod"/>
              </a:pPr>
              <a:r>
                <a:rPr lang="en-US" dirty="0"/>
                <a:t>Turn off the TV, stereo, iPod, etc. </a:t>
              </a:r>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buFont typeface="+mj-lt"/>
                <a:buAutoNum type="arabicPeriod"/>
              </a:pPr>
              <a:endParaRPr lang="en-US" dirty="0"/>
            </a:p>
            <a:p>
              <a:pPr marL="342900" indent="-342900">
                <a:buFont typeface="+mj-lt"/>
                <a:buAutoNum type="arabicPeriod"/>
              </a:pPr>
              <a:r>
                <a:rPr lang="en-US" dirty="0"/>
                <a:t>Learn to say “no” once in a while</a:t>
              </a:r>
            </a:p>
          </p:txBody>
        </p:sp>
        <p:sp>
          <p:nvSpPr>
            <p:cNvPr id="10" name="文本框 9"/>
            <p:cNvSpPr txBox="1"/>
            <p:nvPr/>
          </p:nvSpPr>
          <p:spPr>
            <a:xfrm>
              <a:off x="1099458" y="4693169"/>
              <a:ext cx="6096000" cy="1342740"/>
            </a:xfrm>
            <a:prstGeom prst="rect">
              <a:avLst/>
            </a:prstGeom>
            <a:noFill/>
            <a:ln>
              <a:solidFill>
                <a:srgbClr val="0070C0"/>
              </a:solidFill>
              <a:prstDash val="lgDash"/>
            </a:ln>
          </p:spPr>
          <p:txBody>
            <a:bodyPr wrap="square">
              <a:spAutoFit/>
            </a:bodyPr>
            <a:lstStyle/>
            <a:p>
              <a:pPr>
                <a:lnSpc>
                  <a:spcPct val="150000"/>
                </a:lnSpc>
              </a:pP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Insight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b="0" i="0" dirty="0">
                  <a:solidFill>
                    <a:srgbClr val="374151"/>
                  </a:solidFill>
                  <a:effectLst/>
                  <a:ea typeface="Microsoft YaHei" panose="020B0503020204020204" pitchFamily="34" charset="-122"/>
                </a:rPr>
                <a:t>Too much external interference can distract a person. When our energy is limited, focusing on specific tasks is essential for achieving desired results.</a:t>
              </a:r>
              <a:endParaRPr lang="zh-CN" altLang="en-US" sz="1800" dirty="0">
                <a:solidFill>
                  <a:schemeClr val="tx1">
                    <a:lumMod val="75000"/>
                    <a:lumOff val="25000"/>
                  </a:schemeClr>
                </a:solidFill>
                <a:ea typeface="Microsoft YaHei" panose="020B0503020204020204" pitchFamily="34" charset="-122"/>
              </a:endParaRPr>
            </a:p>
          </p:txBody>
        </p:sp>
      </p:grpSp>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04505" y="2261235"/>
            <a:ext cx="2698750" cy="37680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001395" y="555625"/>
            <a:ext cx="6096000" cy="400050"/>
          </a:xfrm>
          <a:prstGeom prst="rect">
            <a:avLst/>
          </a:prstGeom>
          <a:noFill/>
        </p:spPr>
        <p:txBody>
          <a:bodyPr wrap="square">
            <a:spAutoFit/>
          </a:bodyPr>
          <a:lstStyle/>
          <a:p>
            <a:r>
              <a:rPr lang="en-US" altLang="zh-CN" sz="2000" b="1" dirty="0">
                <a:solidFill>
                  <a:srgbClr val="0070C0"/>
                </a:solidFill>
                <a:latin typeface="微软雅黑" panose="020B0503020204020204" pitchFamily="34" charset="-122"/>
                <a:ea typeface="微软雅黑" panose="020B0503020204020204" pitchFamily="34" charset="-122"/>
              </a:rPr>
              <a:t>Reduce distractions</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646316" y="1461959"/>
            <a:ext cx="6806157" cy="4840416"/>
            <a:chOff x="519928" y="1690824"/>
            <a:chExt cx="6806157" cy="4840416"/>
          </a:xfrm>
        </p:grpSpPr>
        <p:grpSp>
          <p:nvGrpSpPr>
            <p:cNvPr id="4" name="组合 3"/>
            <p:cNvGrpSpPr/>
            <p:nvPr/>
          </p:nvGrpSpPr>
          <p:grpSpPr>
            <a:xfrm>
              <a:off x="519928" y="1690824"/>
              <a:ext cx="6806157" cy="856433"/>
              <a:chOff x="1379900" y="2452824"/>
              <a:chExt cx="6806157" cy="856433"/>
            </a:xfrm>
          </p:grpSpPr>
          <p:pic>
            <p:nvPicPr>
              <p:cNvPr id="7" name="图片 6"/>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1379900" y="2452824"/>
                <a:ext cx="4890272" cy="856433"/>
              </a:xfrm>
              <a:prstGeom prst="rect">
                <a:avLst/>
              </a:prstGeom>
            </p:spPr>
          </p:pic>
          <p:sp>
            <p:nvSpPr>
              <p:cNvPr id="9" name="文本框 8"/>
              <p:cNvSpPr txBox="1"/>
              <p:nvPr/>
            </p:nvSpPr>
            <p:spPr>
              <a:xfrm>
                <a:off x="2090057" y="2541350"/>
                <a:ext cx="6096000" cy="461665"/>
              </a:xfrm>
              <a:prstGeom prst="rect">
                <a:avLst/>
              </a:prstGeom>
              <a:noFill/>
            </p:spPr>
            <p:txBody>
              <a:bodyPr wrap="square">
                <a:spAutoFit/>
              </a:bodyPr>
              <a:lstStyle/>
              <a:p>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01【The Caterpillar </a:t>
                </a:r>
                <a:r>
                  <a:rPr lang="en-US" altLang="zh-CN" sz="24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Effect</a:t>
                </a: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770035" y="2555087"/>
              <a:ext cx="5458566" cy="3976153"/>
            </a:xfrm>
            <a:prstGeom prst="rect">
              <a:avLst/>
            </a:prstGeom>
            <a:noFill/>
          </p:spPr>
          <p:txBody>
            <a:bodyPr wrap="square">
              <a:spAutoFit/>
            </a:bodyPr>
            <a:lstStyle/>
            <a:p>
              <a:pPr algn="l">
                <a:lnSpc>
                  <a:spcPct val="200000"/>
                </a:lnSpc>
              </a:pP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【Case study】</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sz="1200" b="0" i="0" dirty="0">
                  <a:solidFill>
                    <a:srgbClr val="374151"/>
                  </a:solidFill>
                  <a:effectLst/>
                  <a:latin typeface="Microsoft YaHei" panose="020B0503020204020204" pitchFamily="34" charset="-122"/>
                  <a:ea typeface="Microsoft YaHei" panose="020B0503020204020204" pitchFamily="34" charset="-122"/>
                </a:rPr>
                <a:t>French psychologist John Fabre once conducted a famous "Caterpillar Experiment." He placed many caterpillars on the edge of a flower pot, forming a circular line with their heads and tails connected. Around the flower pot, he scattered some pine needles, which caterpillars like to eat. The caterpillars started following one another, circling the edge of the flower pot day and night for seven days and seven nights. Eventually, due to hunger and exhaustion, they died one after another.</a:t>
              </a:r>
            </a:p>
            <a:p>
              <a:pPr algn="l">
                <a:lnSpc>
                  <a:spcPct val="200000"/>
                </a:lnSpc>
              </a:pPr>
              <a:r>
                <a:rPr lang="en-US" sz="1200" b="0" i="0" dirty="0">
                  <a:solidFill>
                    <a:srgbClr val="374151"/>
                  </a:solidFill>
                  <a:effectLst/>
                  <a:latin typeface="Microsoft YaHei" panose="020B0503020204020204" pitchFamily="34" charset="-122"/>
                  <a:ea typeface="Microsoft YaHei" panose="020B0503020204020204" pitchFamily="34" charset="-122"/>
                </a:rPr>
                <a:t>Later, scientists named this phenomenon of failure caused by blindly following others the "Caterpillar Effect."</a:t>
              </a:r>
            </a:p>
          </p:txBody>
        </p:sp>
      </p:grpSp>
      <p:grpSp>
        <p:nvGrpSpPr>
          <p:cNvPr id="15" name="组合 14"/>
          <p:cNvGrpSpPr/>
          <p:nvPr/>
        </p:nvGrpSpPr>
        <p:grpSpPr>
          <a:xfrm>
            <a:off x="6246745" y="1461959"/>
            <a:ext cx="6806157" cy="3732420"/>
            <a:chOff x="519928" y="1690824"/>
            <a:chExt cx="6806157" cy="3732420"/>
          </a:xfrm>
        </p:grpSpPr>
        <p:grpSp>
          <p:nvGrpSpPr>
            <p:cNvPr id="16" name="组合 15"/>
            <p:cNvGrpSpPr/>
            <p:nvPr/>
          </p:nvGrpSpPr>
          <p:grpSpPr>
            <a:xfrm>
              <a:off x="519928" y="1690824"/>
              <a:ext cx="6806157" cy="856433"/>
              <a:chOff x="1379900" y="2452824"/>
              <a:chExt cx="6806157" cy="856433"/>
            </a:xfrm>
          </p:grpSpPr>
          <p:pic>
            <p:nvPicPr>
              <p:cNvPr id="18" name="图片 17"/>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1379900" y="2452824"/>
                <a:ext cx="4890272" cy="856433"/>
              </a:xfrm>
              <a:prstGeom prst="rect">
                <a:avLst/>
              </a:prstGeom>
            </p:spPr>
          </p:pic>
          <p:sp>
            <p:nvSpPr>
              <p:cNvPr id="21" name="文本框 20"/>
              <p:cNvSpPr txBox="1"/>
              <p:nvPr/>
            </p:nvSpPr>
            <p:spPr>
              <a:xfrm>
                <a:off x="2090057" y="2541350"/>
                <a:ext cx="6096000" cy="461665"/>
              </a:xfrm>
              <a:prstGeom prst="rect">
                <a:avLst/>
              </a:prstGeom>
              <a:noFill/>
            </p:spPr>
            <p:txBody>
              <a:bodyPr wrap="square">
                <a:spAutoFit/>
              </a:bodyPr>
              <a:lstStyle/>
              <a:p>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02【Method and </a:t>
                </a:r>
                <a:r>
                  <a:rPr lang="en-US" altLang="zh-CN" sz="24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Strategy</a:t>
                </a: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770036" y="2555087"/>
              <a:ext cx="4719222" cy="2868157"/>
            </a:xfrm>
            <a:prstGeom prst="rect">
              <a:avLst/>
            </a:prstGeom>
            <a:noFill/>
          </p:spPr>
          <p:txBody>
            <a:bodyPr wrap="square">
              <a:spAutoFit/>
            </a:bodyPr>
            <a:lstStyle/>
            <a:p>
              <a:pPr algn="just">
                <a:lnSpc>
                  <a:spcPct val="200000"/>
                </a:lnSpc>
              </a:pP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【Situation】</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sz="2000" b="0" i="0" dirty="0">
                  <a:solidFill>
                    <a:srgbClr val="374151"/>
                  </a:solidFill>
                  <a:effectLst/>
                  <a:latin typeface="Söhne"/>
                </a:rPr>
                <a:t> </a:t>
              </a:r>
              <a:r>
                <a:rPr lang="en-US" sz="1200" b="0" i="0" dirty="0">
                  <a:solidFill>
                    <a:srgbClr val="374151"/>
                  </a:solidFill>
                  <a:effectLst/>
                  <a:latin typeface="Microsoft YaHei" panose="020B0503020204020204" pitchFamily="34" charset="-122"/>
                  <a:ea typeface="Microsoft YaHei" panose="020B0503020204020204" pitchFamily="34" charset="-122"/>
                </a:rPr>
                <a:t>Some people often find it difficult to reject others' boring requests and end up sacrificing their own time and energy to please others. This is not conducive to the proper use of time and does not promote the development of personal time management skills. When it's necessary to refuse, one should do so, in order to save a significant amount of time and avoid unnecessary troubles.</a:t>
              </a:r>
              <a:endParaRPr lang="zh-CN" altLang="en-US" sz="1200" dirty="0">
                <a:latin typeface="Microsoft YaHei" panose="020B0503020204020204" pitchFamily="34" charset="-122"/>
                <a:ea typeface="Microsoft YaHei"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anim calcmode="lin" valueType="num">
                                      <p:cBhvr>
                                        <p:cTn id="8" dur="1250" fill="hold"/>
                                        <p:tgtEl>
                                          <p:spTgt spid="8"/>
                                        </p:tgtEl>
                                        <p:attrNameLst>
                                          <p:attrName>ppt_x</p:attrName>
                                        </p:attrNameLst>
                                      </p:cBhvr>
                                      <p:tavLst>
                                        <p:tav tm="0">
                                          <p:val>
                                            <p:strVal val="#ppt_x"/>
                                          </p:val>
                                        </p:tav>
                                        <p:tav tm="100000">
                                          <p:val>
                                            <p:strVal val="#ppt_x"/>
                                          </p:val>
                                        </p:tav>
                                      </p:tavLst>
                                    </p:anim>
                                    <p:anim calcmode="lin" valueType="num">
                                      <p:cBhvr>
                                        <p:cTn id="9" dur="1250" fill="hold"/>
                                        <p:tgtEl>
                                          <p:spTgt spid="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25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250"/>
                                        <p:tgtEl>
                                          <p:spTgt spid="15"/>
                                        </p:tgtEl>
                                      </p:cBhvr>
                                    </p:animEffect>
                                    <p:anim calcmode="lin" valueType="num">
                                      <p:cBhvr>
                                        <p:cTn id="14" dur="1250" fill="hold"/>
                                        <p:tgtEl>
                                          <p:spTgt spid="15"/>
                                        </p:tgtEl>
                                        <p:attrNameLst>
                                          <p:attrName>ppt_x</p:attrName>
                                        </p:attrNameLst>
                                      </p:cBhvr>
                                      <p:tavLst>
                                        <p:tav tm="0">
                                          <p:val>
                                            <p:strVal val="#ppt_x"/>
                                          </p:val>
                                        </p:tav>
                                        <p:tav tm="100000">
                                          <p:val>
                                            <p:strVal val="#ppt_x"/>
                                          </p:val>
                                        </p:tav>
                                      </p:tavLst>
                                    </p:anim>
                                    <p:anim calcmode="lin" valueType="num">
                                      <p:cBhvr>
                                        <p:cTn id="15" dur="1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001395" y="555625"/>
            <a:ext cx="6096000" cy="400050"/>
          </a:xfrm>
          <a:prstGeom prst="rect">
            <a:avLst/>
          </a:prstGeom>
          <a:noFill/>
        </p:spPr>
        <p:txBody>
          <a:bodyPr wrap="square">
            <a:spAutoFit/>
          </a:bodyPr>
          <a:lstStyle/>
          <a:p>
            <a:r>
              <a:rPr lang="en-US" altLang="zh-CN" sz="2000" b="1" dirty="0">
                <a:solidFill>
                  <a:srgbClr val="0070C0"/>
                </a:solidFill>
                <a:latin typeface="微软雅黑" panose="020B0503020204020204" pitchFamily="34" charset="-122"/>
                <a:ea typeface="微软雅黑" panose="020B0503020204020204" pitchFamily="34" charset="-122"/>
              </a:rPr>
              <a:t>Reduce distractions</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770035" y="1322646"/>
            <a:ext cx="10341428" cy="4992855"/>
            <a:chOff x="770035" y="1322646"/>
            <a:chExt cx="10341428" cy="4992855"/>
          </a:xfrm>
        </p:grpSpPr>
        <p:sp>
          <p:nvSpPr>
            <p:cNvPr id="8" name="文本框 7"/>
            <p:cNvSpPr txBox="1"/>
            <p:nvPr/>
          </p:nvSpPr>
          <p:spPr>
            <a:xfrm>
              <a:off x="770035" y="1322646"/>
              <a:ext cx="10341428" cy="2766591"/>
            </a:xfrm>
            <a:prstGeom prst="rect">
              <a:avLst/>
            </a:prstGeom>
            <a:noFill/>
          </p:spPr>
          <p:txBody>
            <a:bodyPr wrap="square">
              <a:spAutoFit/>
            </a:bodyPr>
            <a:lstStyle/>
            <a:p>
              <a:pPr algn="just">
                <a:lnSpc>
                  <a:spcPct val="130000"/>
                </a:lnSpc>
                <a:spcAft>
                  <a:spcPts val="1200"/>
                </a:spcAft>
              </a:pP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【Situations】</a:t>
              </a:r>
            </a:p>
            <a:p>
              <a:pPr marL="285750" indent="-285750" algn="l">
                <a:lnSpc>
                  <a:spcPct val="200000"/>
                </a:lnSpc>
                <a:buFont typeface="Arial" panose="020B0604020202020204" pitchFamily="34" charset="0"/>
                <a:buChar char="•"/>
              </a:pPr>
              <a:r>
                <a:rPr lang="en-US" sz="1200" b="0" i="0" dirty="0">
                  <a:solidFill>
                    <a:srgbClr val="374151"/>
                  </a:solidFill>
                  <a:effectLst/>
                  <a:latin typeface="Microsoft YaHei" panose="020B0503020204020204" pitchFamily="34" charset="-122"/>
                  <a:ea typeface="Microsoft YaHei" panose="020B0503020204020204" pitchFamily="34" charset="-122"/>
                </a:rPr>
                <a:t>There was plenty of time to complete the assignments in the workbook, but I always started with useless tasks. When the deadline was looming, I finally began writing, and as a result, all the assignments piled up, leaving me overwhelmed.</a:t>
              </a:r>
            </a:p>
            <a:p>
              <a:pPr marL="285750" indent="-285750" algn="l">
                <a:lnSpc>
                  <a:spcPct val="200000"/>
                </a:lnSpc>
                <a:buFont typeface="Arial" panose="020B0604020202020204" pitchFamily="34" charset="0"/>
                <a:buChar char="•"/>
              </a:pPr>
              <a:r>
                <a:rPr lang="en-US" sz="1200" b="0" i="0" dirty="0">
                  <a:solidFill>
                    <a:srgbClr val="374151"/>
                  </a:solidFill>
                  <a:effectLst/>
                  <a:latin typeface="Microsoft YaHei" panose="020B0503020204020204" pitchFamily="34" charset="-122"/>
                  <a:ea typeface="Microsoft YaHei" panose="020B0503020204020204" pitchFamily="34" charset="-122"/>
                </a:rPr>
                <a:t>I planned to read a book this week, but after a month, I still haven't finished it.</a:t>
              </a:r>
            </a:p>
            <a:p>
              <a:pPr marL="285750" indent="-285750" algn="l">
                <a:lnSpc>
                  <a:spcPct val="200000"/>
                </a:lnSpc>
                <a:buFont typeface="Arial" panose="020B0604020202020204" pitchFamily="34" charset="0"/>
                <a:buChar char="•"/>
              </a:pPr>
              <a:r>
                <a:rPr lang="en-US" sz="1200" b="0" i="0" dirty="0">
                  <a:solidFill>
                    <a:srgbClr val="374151"/>
                  </a:solidFill>
                  <a:effectLst/>
                  <a:latin typeface="Microsoft YaHei" panose="020B0503020204020204" pitchFamily="34" charset="-122"/>
                  <a:ea typeface="Microsoft YaHei" panose="020B0503020204020204" pitchFamily="34" charset="-122"/>
                </a:rPr>
                <a:t>Today, after taking a shower, I was supposed to immediately wash the clothes, but often, after a week, the clothes are still sitting in the basin untouched.</a:t>
              </a:r>
            </a:p>
            <a:p>
              <a:pPr marL="285750" indent="-285750" algn="l">
                <a:lnSpc>
                  <a:spcPct val="200000"/>
                </a:lnSpc>
                <a:buFont typeface="Arial" panose="020B0604020202020204" pitchFamily="34" charset="0"/>
                <a:buChar char="•"/>
              </a:pPr>
              <a:r>
                <a:rPr lang="en-US" sz="1200" b="0" i="0" dirty="0">
                  <a:solidFill>
                    <a:srgbClr val="374151"/>
                  </a:solidFill>
                  <a:effectLst/>
                  <a:latin typeface="Microsoft YaHei" panose="020B0503020204020204" pitchFamily="34" charset="-122"/>
                  <a:ea typeface="Microsoft YaHei" panose="020B0503020204020204" pitchFamily="34" charset="-122"/>
                </a:rPr>
                <a:t>I had a task that should have been completed within three days, but after two weeks, it's still not done...</a:t>
              </a:r>
            </a:p>
          </p:txBody>
        </p:sp>
        <p:sp>
          <p:nvSpPr>
            <p:cNvPr id="10" name="文本框 9"/>
            <p:cNvSpPr txBox="1"/>
            <p:nvPr/>
          </p:nvSpPr>
          <p:spPr>
            <a:xfrm>
              <a:off x="5015463" y="4456209"/>
              <a:ext cx="6096000" cy="1859292"/>
            </a:xfrm>
            <a:prstGeom prst="rect">
              <a:avLst/>
            </a:prstGeom>
            <a:noFill/>
            <a:ln w="19050">
              <a:solidFill>
                <a:srgbClr val="0070C0"/>
              </a:solidFill>
              <a:prstDash val="lgDash"/>
            </a:ln>
          </p:spPr>
          <p:txBody>
            <a:bodyPr wrap="square">
              <a:spAutoFit/>
            </a:bodyPr>
            <a:lstStyle/>
            <a:p>
              <a:pPr algn="just">
                <a:spcAft>
                  <a:spcPts val="1200"/>
                </a:spcAft>
              </a:pP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【Warning】</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If</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you want to turn an easy task into a difficult one, all you have to do is keep procrastinating!</a:t>
              </a:r>
              <a:endPar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spcAft>
                  <a:spcPts val="1200"/>
                </a:spcAft>
              </a:pP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Insight</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Procrastination is a crucial enemy that hinders our success and an invisible killer of our lives!</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8844" y="4211424"/>
            <a:ext cx="2197936" cy="2072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001394" y="555625"/>
            <a:ext cx="7944485" cy="523220"/>
          </a:xfrm>
          <a:prstGeom prst="rect">
            <a:avLst/>
          </a:prstGeom>
          <a:noFill/>
        </p:spPr>
        <p:txBody>
          <a:bodyPr wrap="square">
            <a:spAutoFit/>
          </a:bodyPr>
          <a:lstStyle/>
          <a:p>
            <a:r>
              <a:rPr lang="en-US" sz="2800" b="1" dirty="0">
                <a:solidFill>
                  <a:srgbClr val="0070C0"/>
                </a:solidFill>
                <a:latin typeface="Microsoft YaHei" panose="020B0503020204020204" pitchFamily="34" charset="-122"/>
                <a:ea typeface="Microsoft YaHei" panose="020B0503020204020204" pitchFamily="34" charset="-122"/>
              </a:rPr>
              <a:t>Evaluate How You Spend Your Time</a:t>
            </a:r>
            <a:endParaRPr lang="zh-CN" altLang="en-US" sz="2800" b="1" dirty="0">
              <a:solidFill>
                <a:srgbClr val="0070C0"/>
              </a:solidFill>
              <a:latin typeface="Microsoft YaHei" panose="020B0503020204020204" pitchFamily="34" charset="-122"/>
              <a:ea typeface="Microsoft YaHei" panose="020B0503020204020204" pitchFamily="34" charset="-122"/>
            </a:endParaRPr>
          </a:p>
        </p:txBody>
      </p:sp>
      <p:sp>
        <p:nvSpPr>
          <p:cNvPr id="8" name="文本框 7"/>
          <p:cNvSpPr txBox="1"/>
          <p:nvPr/>
        </p:nvSpPr>
        <p:spPr>
          <a:xfrm>
            <a:off x="1043965" y="1560050"/>
            <a:ext cx="5968975" cy="4093428"/>
          </a:xfrm>
          <a:prstGeom prst="rect">
            <a:avLst/>
          </a:prstGeom>
          <a:noFill/>
        </p:spPr>
        <p:txBody>
          <a:bodyPr wrap="square">
            <a:spAutoFit/>
          </a:bodyPr>
          <a:lstStyle/>
          <a:p>
            <a:r>
              <a:rPr lang="en-US" sz="2000" dirty="0">
                <a:ea typeface="Microsoft YaHei" panose="020B0503020204020204" pitchFamily="34" charset="-122"/>
              </a:rPr>
              <a:t>Look for time that can be used more wisely.  </a:t>
            </a:r>
          </a:p>
          <a:p>
            <a:endParaRPr lang="en-US" sz="2000" dirty="0">
              <a:ea typeface="Microsoft YaHei" panose="020B0503020204020204" pitchFamily="34" charset="-122"/>
            </a:endParaRPr>
          </a:p>
          <a:p>
            <a:r>
              <a:rPr lang="en-US" sz="2000" dirty="0">
                <a:ea typeface="Microsoft YaHei" panose="020B0503020204020204" pitchFamily="34" charset="-122"/>
              </a:rPr>
              <a:t>When you are waiting somewhere you need to just sit there with nothing to do.  </a:t>
            </a:r>
          </a:p>
          <a:p>
            <a:endParaRPr lang="en-US" sz="2000" dirty="0">
              <a:ea typeface="Microsoft YaHei" panose="020B0503020204020204" pitchFamily="34" charset="-122"/>
            </a:endParaRPr>
          </a:p>
          <a:p>
            <a:r>
              <a:rPr lang="en-US" sz="2000" dirty="0">
                <a:ea typeface="Microsoft YaHei" panose="020B0503020204020204" pitchFamily="34" charset="-122"/>
              </a:rPr>
              <a:t>Always take something along to do, such as:</a:t>
            </a:r>
          </a:p>
          <a:p>
            <a:endParaRPr lang="en-US" sz="2000" dirty="0">
              <a:ea typeface="Microsoft YaHei" panose="020B0503020204020204" pitchFamily="34" charset="-122"/>
            </a:endParaRPr>
          </a:p>
          <a:p>
            <a:pPr marL="742950" lvl="1" indent="-285750">
              <a:buFont typeface="Arial" panose="020B0604020202020204" pitchFamily="34" charset="0"/>
              <a:buChar char="•"/>
            </a:pPr>
            <a:r>
              <a:rPr lang="en-US" sz="2000" dirty="0">
                <a:ea typeface="Microsoft YaHei" panose="020B0503020204020204" pitchFamily="34" charset="-122"/>
              </a:rPr>
              <a:t>a report you need to read</a:t>
            </a:r>
          </a:p>
          <a:p>
            <a:pPr marL="742950" lvl="1" indent="-285750">
              <a:buFont typeface="Arial" panose="020B0604020202020204" pitchFamily="34" charset="0"/>
              <a:buChar char="•"/>
            </a:pPr>
            <a:r>
              <a:rPr lang="en-US" sz="2000" dirty="0">
                <a:ea typeface="Microsoft YaHei" panose="020B0503020204020204" pitchFamily="34" charset="-122"/>
              </a:rPr>
              <a:t>a checkbook that needs to be balanced</a:t>
            </a:r>
          </a:p>
          <a:p>
            <a:pPr marL="742950" lvl="1" indent="-285750">
              <a:buFont typeface="Arial" panose="020B0604020202020204" pitchFamily="34" charset="0"/>
              <a:buChar char="•"/>
            </a:pPr>
            <a:r>
              <a:rPr lang="en-US" sz="2000" dirty="0">
                <a:ea typeface="Microsoft YaHei" panose="020B0503020204020204" pitchFamily="34" charset="-122"/>
              </a:rPr>
              <a:t>notes you need to review or re-write</a:t>
            </a:r>
          </a:p>
          <a:p>
            <a:pPr marL="742950" lvl="1" indent="-285750">
              <a:buFont typeface="Arial" panose="020B0604020202020204" pitchFamily="34" charset="0"/>
              <a:buChar char="•"/>
            </a:pPr>
            <a:r>
              <a:rPr lang="en-US" sz="2000" dirty="0">
                <a:ea typeface="Microsoft YaHei" panose="020B0503020204020204" pitchFamily="34" charset="-122"/>
              </a:rPr>
              <a:t>just a blank pad of paper that you can use to plan, make to-do lists, organize your thoughts or assignments, or shopping lists</a:t>
            </a:r>
          </a:p>
        </p:txBody>
      </p:sp>
      <p:pic>
        <p:nvPicPr>
          <p:cNvPr id="11" name="图片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12940" y="3431540"/>
            <a:ext cx="2643505" cy="2578100"/>
          </a:xfrm>
          <a:prstGeom prst="rect">
            <a:avLst/>
          </a:prstGeom>
        </p:spPr>
      </p:pic>
      <p:pic>
        <p:nvPicPr>
          <p:cNvPr id="20" name="New picture"/>
          <p:cNvPicPr/>
          <p:nvPr/>
        </p:nvPicPr>
        <p:blipFill>
          <a:blip r:embed="rId3"/>
          <a:stretch>
            <a:fillRect/>
          </a:stretch>
        </p:blipFill>
        <p:spPr>
          <a:xfrm>
            <a:off x="11671300" y="10960100"/>
            <a:ext cx="330200" cy="241300"/>
          </a:xfrm>
          <a:prstGeom prst="cube">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77"/>
          <p:cNvGrpSpPr/>
          <p:nvPr/>
        </p:nvGrpSpPr>
        <p:grpSpPr>
          <a:xfrm>
            <a:off x="2000630" y="1961918"/>
            <a:ext cx="5375529" cy="1021720"/>
            <a:chOff x="7202395" y="2398449"/>
            <a:chExt cx="5375529" cy="1021720"/>
          </a:xfrm>
        </p:grpSpPr>
        <p:sp>
          <p:nvSpPr>
            <p:cNvPr id="7" name="椭圆 74"/>
            <p:cNvSpPr/>
            <p:nvPr/>
          </p:nvSpPr>
          <p:spPr>
            <a:xfrm>
              <a:off x="7202395" y="2398449"/>
              <a:ext cx="720000" cy="720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汉仪雅酷黑 85W" panose="020B0904020202020204" pitchFamily="34" charset="-122"/>
                  <a:ea typeface="汉仪雅酷黑 85W" panose="020B0904020202020204" pitchFamily="34" charset="-122"/>
                  <a:cs typeface="+mn-cs"/>
                </a:rPr>
                <a:t>01</a:t>
              </a:r>
              <a:endParaRPr kumimoji="0" lang="zh-CN" altLang="en-US" sz="2400" b="0" i="0" u="none" strike="noStrike" kern="1200" cap="none" spc="0" normalizeH="0" baseline="0" noProof="0">
                <a:ln>
                  <a:noFill/>
                </a:ln>
                <a:solidFill>
                  <a:prstClr val="white"/>
                </a:solidFill>
                <a:effectLst/>
                <a:uLnTx/>
                <a:uFillTx/>
                <a:latin typeface="汉仪雅酷黑 85W" panose="020B0904020202020204" pitchFamily="34" charset="-122"/>
                <a:ea typeface="汉仪雅酷黑 85W" panose="020B0904020202020204" pitchFamily="34" charset="-122"/>
                <a:cs typeface="+mn-cs"/>
              </a:endParaRPr>
            </a:p>
          </p:txBody>
        </p:sp>
        <p:sp>
          <p:nvSpPr>
            <p:cNvPr id="8" name="文本框 87"/>
            <p:cNvSpPr txBox="1"/>
            <p:nvPr/>
          </p:nvSpPr>
          <p:spPr>
            <a:xfrm>
              <a:off x="8031833" y="2466062"/>
              <a:ext cx="4546091" cy="954107"/>
            </a:xfrm>
            <a:prstGeom prst="rect">
              <a:avLst/>
            </a:prstGeom>
            <a:noFill/>
          </p:spPr>
          <p:txBody>
            <a:bodyPr wrap="square" rtlCol="0">
              <a:spAutoFit/>
            </a:bodyPr>
            <a:lstStyle/>
            <a:p>
              <a:pPr algn="l"/>
              <a:r>
                <a:rPr kumimoji="0" lang="en-US" altLang="zh-CN" sz="2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Why </a:t>
              </a:r>
              <a:r>
                <a:rPr lang="en-US" altLang="zh-CN" sz="28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is time management important?</a:t>
              </a:r>
              <a:endParaRPr kumimoji="0" lang="zh-CN" altLang="en-US" sz="2800" b="1" i="0" u="none" strike="noStrike" kern="0" cap="none" spc="0" normalizeH="0" baseline="0" noProof="0" dirty="0">
                <a:ln>
                  <a:noFill/>
                </a:ln>
                <a:solidFill>
                  <a:prstClr val="white"/>
                </a:solidFill>
                <a:effectLst/>
                <a:uLnTx/>
                <a:uFillTx/>
                <a:latin typeface="汉仪雅酷黑 85W" panose="020B0904020202020204" pitchFamily="34" charset="-122"/>
                <a:ea typeface="汉仪雅酷黑 85W" panose="020B0904020202020204" pitchFamily="34" charset="-122"/>
                <a:cs typeface="+mn-cs"/>
              </a:endParaRPr>
            </a:p>
          </p:txBody>
        </p:sp>
      </p:grpSp>
      <p:grpSp>
        <p:nvGrpSpPr>
          <p:cNvPr id="9" name="组合 79"/>
          <p:cNvGrpSpPr/>
          <p:nvPr/>
        </p:nvGrpSpPr>
        <p:grpSpPr>
          <a:xfrm>
            <a:off x="2000630" y="2922993"/>
            <a:ext cx="5073938" cy="1021720"/>
            <a:chOff x="7202395" y="3334258"/>
            <a:chExt cx="5073938" cy="1021720"/>
          </a:xfrm>
        </p:grpSpPr>
        <p:sp>
          <p:nvSpPr>
            <p:cNvPr id="11" name="椭圆 71"/>
            <p:cNvSpPr/>
            <p:nvPr/>
          </p:nvSpPr>
          <p:spPr>
            <a:xfrm>
              <a:off x="7202395" y="3334258"/>
              <a:ext cx="720000" cy="720000"/>
            </a:xfrm>
            <a:prstGeom prst="ellipse">
              <a:avLst/>
            </a:prstGeom>
            <a:solidFill>
              <a:schemeClr val="accent4"/>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汉仪雅酷黑 85W" panose="020B0904020202020204" pitchFamily="34" charset="-122"/>
                  <a:ea typeface="汉仪雅酷黑 85W" panose="020B0904020202020204" pitchFamily="34" charset="-122"/>
                  <a:cs typeface="+mn-cs"/>
                </a:rPr>
                <a:t>02</a:t>
              </a:r>
              <a:endParaRPr kumimoji="0" lang="zh-CN" altLang="en-US" sz="24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汉仪雅酷黑 85W" panose="020B0904020202020204" pitchFamily="34" charset="-122"/>
                <a:ea typeface="汉仪雅酷黑 85W" panose="020B0904020202020204" pitchFamily="34" charset="-122"/>
                <a:cs typeface="+mn-cs"/>
              </a:endParaRPr>
            </a:p>
          </p:txBody>
        </p:sp>
        <p:sp>
          <p:nvSpPr>
            <p:cNvPr id="12" name="文本框 82"/>
            <p:cNvSpPr txBox="1"/>
            <p:nvPr/>
          </p:nvSpPr>
          <p:spPr>
            <a:xfrm>
              <a:off x="8031833" y="3401871"/>
              <a:ext cx="4244500" cy="954107"/>
            </a:xfrm>
            <a:prstGeom prst="rect">
              <a:avLst/>
            </a:prstGeom>
            <a:noFill/>
          </p:spPr>
          <p:txBody>
            <a:bodyPr wrap="square" rtlCol="0">
              <a:spAutoFit/>
            </a:bodyPr>
            <a:lstStyle/>
            <a:p>
              <a:r>
                <a:rPr kumimoji="0" lang="en-US" altLang="zh-CN" sz="2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Effective time management</a:t>
              </a:r>
              <a:endParaRPr kumimoji="0" lang="zh-CN" altLang="en-US" sz="2800" b="1" i="0" u="none" strike="noStrike" kern="0" cap="none" spc="0" normalizeH="0" baseline="0" noProof="0" dirty="0">
                <a:ln>
                  <a:noFill/>
                </a:ln>
                <a:solidFill>
                  <a:prstClr val="white"/>
                </a:solidFill>
                <a:effectLst/>
                <a:uLnTx/>
                <a:uFillTx/>
                <a:latin typeface="汉仪雅酷黑 85W" panose="020B0904020202020204" pitchFamily="34" charset="-122"/>
                <a:ea typeface="汉仪雅酷黑 85W" panose="020B0904020202020204" pitchFamily="34" charset="-122"/>
                <a:cs typeface="+mn-cs"/>
              </a:endParaRPr>
            </a:p>
          </p:txBody>
        </p:sp>
      </p:grpSp>
      <p:grpSp>
        <p:nvGrpSpPr>
          <p:cNvPr id="13" name="组合 79"/>
          <p:cNvGrpSpPr/>
          <p:nvPr/>
        </p:nvGrpSpPr>
        <p:grpSpPr>
          <a:xfrm>
            <a:off x="2000630" y="3884068"/>
            <a:ext cx="4945602" cy="720000"/>
            <a:chOff x="7202395" y="4270069"/>
            <a:chExt cx="4945602" cy="720000"/>
          </a:xfrm>
        </p:grpSpPr>
        <p:sp>
          <p:nvSpPr>
            <p:cNvPr id="14" name="椭圆 72"/>
            <p:cNvSpPr/>
            <p:nvPr/>
          </p:nvSpPr>
          <p:spPr>
            <a:xfrm>
              <a:off x="7202395" y="4270069"/>
              <a:ext cx="720000" cy="720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汉仪雅酷黑 85W" panose="020B0904020202020204" pitchFamily="34" charset="-122"/>
                  <a:ea typeface="汉仪雅酷黑 85W" panose="020B0904020202020204" pitchFamily="34" charset="-122"/>
                  <a:cs typeface="+mn-cs"/>
                </a:rPr>
                <a:t>03</a:t>
              </a:r>
              <a:endParaRPr kumimoji="0" lang="zh-CN" altLang="en-US" sz="2400" b="0" i="0" u="none" strike="noStrike" kern="1200" cap="none" spc="0" normalizeH="0" baseline="0" noProof="0" dirty="0">
                <a:ln>
                  <a:noFill/>
                </a:ln>
                <a:solidFill>
                  <a:prstClr val="white"/>
                </a:solidFill>
                <a:effectLst/>
                <a:uLnTx/>
                <a:uFillTx/>
                <a:latin typeface="汉仪雅酷黑 85W" panose="020B0904020202020204" pitchFamily="34" charset="-122"/>
                <a:ea typeface="汉仪雅酷黑 85W" panose="020B0904020202020204" pitchFamily="34" charset="-122"/>
                <a:cs typeface="+mn-cs"/>
              </a:endParaRPr>
            </a:p>
          </p:txBody>
        </p:sp>
        <p:sp>
          <p:nvSpPr>
            <p:cNvPr id="15" name="文本框 83"/>
            <p:cNvSpPr txBox="1"/>
            <p:nvPr/>
          </p:nvSpPr>
          <p:spPr>
            <a:xfrm>
              <a:off x="8031835" y="4337682"/>
              <a:ext cx="4116162" cy="523220"/>
            </a:xfrm>
            <a:prstGeom prst="rect">
              <a:avLst/>
            </a:prstGeom>
            <a:noFill/>
          </p:spPr>
          <p:txBody>
            <a:bodyPr wrap="square" rtlCol="0">
              <a:spAutoFit/>
            </a:bodyPr>
            <a:lstStyle/>
            <a:p>
              <a:r>
                <a:rPr kumimoji="0" lang="en-US" altLang="zh-CN" sz="2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Master the rhythm</a:t>
              </a:r>
              <a:endParaRPr kumimoji="0" lang="zh-CN" altLang="en-US" sz="2800" b="1" i="0" u="none" strike="noStrike" kern="0" cap="none" spc="0" normalizeH="0" baseline="0" noProof="0" dirty="0">
                <a:ln>
                  <a:noFill/>
                </a:ln>
                <a:solidFill>
                  <a:prstClr val="white"/>
                </a:solidFill>
                <a:effectLst/>
                <a:uLnTx/>
                <a:uFillTx/>
                <a:latin typeface="汉仪雅酷黑 85W" panose="020B0904020202020204" pitchFamily="34" charset="-122"/>
                <a:ea typeface="汉仪雅酷黑 85W" panose="020B0904020202020204" pitchFamily="34" charset="-122"/>
                <a:cs typeface="+mn-cs"/>
              </a:endParaRPr>
            </a:p>
          </p:txBody>
        </p:sp>
      </p:grpSp>
      <p:grpSp>
        <p:nvGrpSpPr>
          <p:cNvPr id="16" name="组合 80"/>
          <p:cNvGrpSpPr/>
          <p:nvPr/>
        </p:nvGrpSpPr>
        <p:grpSpPr>
          <a:xfrm>
            <a:off x="2000630" y="4845142"/>
            <a:ext cx="4945602" cy="720000"/>
            <a:chOff x="7202395" y="5205878"/>
            <a:chExt cx="4945602" cy="720000"/>
          </a:xfrm>
        </p:grpSpPr>
        <p:sp>
          <p:nvSpPr>
            <p:cNvPr id="17" name="椭圆 73"/>
            <p:cNvSpPr/>
            <p:nvPr/>
          </p:nvSpPr>
          <p:spPr>
            <a:xfrm>
              <a:off x="7202395" y="5205878"/>
              <a:ext cx="720000" cy="720000"/>
            </a:xfrm>
            <a:prstGeom prst="ellipse">
              <a:avLst/>
            </a:prstGeom>
            <a:solidFill>
              <a:schemeClr val="accent4"/>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汉仪雅酷黑 85W" panose="020B0904020202020204" pitchFamily="34" charset="-122"/>
                  <a:ea typeface="汉仪雅酷黑 85W" panose="020B0904020202020204" pitchFamily="34" charset="-122"/>
                  <a:cs typeface="+mn-cs"/>
                </a:rPr>
                <a:t>04</a:t>
              </a:r>
              <a:endParaRPr kumimoji="0" lang="zh-CN" altLang="en-US" sz="24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汉仪雅酷黑 85W" panose="020B0904020202020204" pitchFamily="34" charset="-122"/>
                <a:ea typeface="汉仪雅酷黑 85W" panose="020B0904020202020204" pitchFamily="34" charset="-122"/>
                <a:cs typeface="+mn-cs"/>
              </a:endParaRPr>
            </a:p>
          </p:txBody>
        </p:sp>
        <p:sp>
          <p:nvSpPr>
            <p:cNvPr id="18" name="文本框 80"/>
            <p:cNvSpPr txBox="1"/>
            <p:nvPr/>
          </p:nvSpPr>
          <p:spPr>
            <a:xfrm>
              <a:off x="8031835" y="5273491"/>
              <a:ext cx="4116162" cy="523220"/>
            </a:xfrm>
            <a:prstGeom prst="rect">
              <a:avLst/>
            </a:prstGeom>
            <a:noFill/>
          </p:spPr>
          <p:txBody>
            <a:bodyPr wrap="square" rtlCol="0">
              <a:spAutoFit/>
            </a:bodyPr>
            <a:lstStyle/>
            <a:p>
              <a:pPr algn="l"/>
              <a:r>
                <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Reduce distractions</a:t>
              </a:r>
              <a:endParaRPr kumimoji="0" lang="zh-CN" altLang="en-US" sz="2800" b="1" i="0" u="none" strike="noStrike" kern="0" cap="none" spc="0" normalizeH="0" baseline="0" noProof="0" dirty="0">
                <a:ln>
                  <a:noFill/>
                </a:ln>
                <a:solidFill>
                  <a:prstClr val="white"/>
                </a:solidFill>
                <a:effectLst/>
                <a:uLnTx/>
                <a:uFillTx/>
                <a:latin typeface="汉仪雅酷黑 85W" panose="020B0904020202020204" pitchFamily="34" charset="-122"/>
                <a:ea typeface="汉仪雅酷黑 85W" panose="020B0904020202020204" pitchFamily="34" charset="-122"/>
                <a:cs typeface="+mn-cs"/>
              </a:endParaRPr>
            </a:p>
          </p:txBody>
        </p:sp>
      </p:grpSp>
      <p:grpSp>
        <p:nvGrpSpPr>
          <p:cNvPr id="19" name="组合 81"/>
          <p:cNvGrpSpPr/>
          <p:nvPr/>
        </p:nvGrpSpPr>
        <p:grpSpPr>
          <a:xfrm>
            <a:off x="1833505" y="742248"/>
            <a:ext cx="3774014" cy="992357"/>
            <a:chOff x="7688413" y="864974"/>
            <a:chExt cx="3774014" cy="992357"/>
          </a:xfrm>
        </p:grpSpPr>
        <p:sp>
          <p:nvSpPr>
            <p:cNvPr id="20" name="文本框 80"/>
            <p:cNvSpPr txBox="1"/>
            <p:nvPr/>
          </p:nvSpPr>
          <p:spPr>
            <a:xfrm>
              <a:off x="7688413" y="864974"/>
              <a:ext cx="2888966" cy="830997"/>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en-US" altLang="zh-TW" sz="4800" b="0" i="0" u="none" strike="noStrike" kern="0" cap="none" spc="0" normalizeH="0" baseline="0" noProof="0" dirty="0">
                  <a:ln>
                    <a:noFill/>
                  </a:ln>
                  <a:solidFill>
                    <a:prstClr val="white"/>
                  </a:solidFill>
                  <a:effectLst/>
                  <a:uLnTx/>
                  <a:uFillTx/>
                  <a:latin typeface="汉仪雅酷黑 85W" panose="020B0904020202020204" pitchFamily="34" charset="-122"/>
                  <a:ea typeface="汉仪雅酷黑 85W" panose="020B0904020202020204" pitchFamily="34" charset="-122"/>
                  <a:cs typeface="+mn-cs"/>
                </a:rPr>
                <a:t>Contents</a:t>
              </a:r>
              <a:endParaRPr kumimoji="0" lang="zh-CN" altLang="en-US" sz="4800" b="0" i="0" u="none" strike="noStrike" kern="0" cap="none" spc="0" normalizeH="0" baseline="0" noProof="0" dirty="0">
                <a:ln>
                  <a:noFill/>
                </a:ln>
                <a:solidFill>
                  <a:prstClr val="white"/>
                </a:solidFill>
                <a:effectLst/>
                <a:uLnTx/>
                <a:uFillTx/>
                <a:latin typeface="汉仪雅酷黑 85W" panose="020B0904020202020204" pitchFamily="34" charset="-122"/>
                <a:ea typeface="汉仪雅酷黑 85W" panose="020B0904020202020204" pitchFamily="34" charset="-122"/>
                <a:cs typeface="+mn-cs"/>
              </a:endParaRPr>
            </a:p>
          </p:txBody>
        </p:sp>
        <p:cxnSp>
          <p:nvCxnSpPr>
            <p:cNvPr id="22" name="文本框 12"/>
            <p:cNvCxnSpPr/>
            <p:nvPr/>
          </p:nvCxnSpPr>
          <p:spPr>
            <a:xfrm>
              <a:off x="7862427" y="1857331"/>
              <a:ext cx="36000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4" name="椭圆 72">
            <a:extLst>
              <a:ext uri="{FF2B5EF4-FFF2-40B4-BE49-F238E27FC236}">
                <a16:creationId xmlns:a16="http://schemas.microsoft.com/office/drawing/2014/main" id="{585B6DCB-592F-CDDF-A4A6-29FB6D54D9AE}"/>
              </a:ext>
            </a:extLst>
          </p:cNvPr>
          <p:cNvSpPr/>
          <p:nvPr/>
        </p:nvSpPr>
        <p:spPr>
          <a:xfrm>
            <a:off x="2007519" y="5806216"/>
            <a:ext cx="720000" cy="720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汉仪雅酷黑 85W" panose="020B0904020202020204" pitchFamily="34" charset="-122"/>
                <a:ea typeface="汉仪雅酷黑 85W" panose="020B0904020202020204" pitchFamily="34" charset="-122"/>
                <a:cs typeface="+mn-cs"/>
              </a:rPr>
              <a:t>03</a:t>
            </a:r>
            <a:endParaRPr kumimoji="0" lang="zh-CN" altLang="en-US" sz="2400" b="0" i="0" u="none" strike="noStrike" kern="1200" cap="none" spc="0" normalizeH="0" baseline="0" noProof="0" dirty="0">
              <a:ln>
                <a:noFill/>
              </a:ln>
              <a:solidFill>
                <a:prstClr val="white"/>
              </a:solidFill>
              <a:effectLst/>
              <a:uLnTx/>
              <a:uFillTx/>
              <a:latin typeface="汉仪雅酷黑 85W" panose="020B0904020202020204" pitchFamily="34" charset="-122"/>
              <a:ea typeface="汉仪雅酷黑 85W" panose="020B0904020202020204" pitchFamily="34" charset="-122"/>
              <a:cs typeface="+mn-cs"/>
            </a:endParaRPr>
          </a:p>
        </p:txBody>
      </p:sp>
      <p:sp>
        <p:nvSpPr>
          <p:cNvPr id="5" name="文本框 83">
            <a:extLst>
              <a:ext uri="{FF2B5EF4-FFF2-40B4-BE49-F238E27FC236}">
                <a16:creationId xmlns:a16="http://schemas.microsoft.com/office/drawing/2014/main" id="{DDC0CC8C-AF5B-9189-C48D-211AC2A78FC2}"/>
              </a:ext>
            </a:extLst>
          </p:cNvPr>
          <p:cNvSpPr txBox="1"/>
          <p:nvPr/>
        </p:nvSpPr>
        <p:spPr>
          <a:xfrm>
            <a:off x="2894237" y="5904606"/>
            <a:ext cx="4116162" cy="523220"/>
          </a:xfrm>
          <a:prstGeom prst="rect">
            <a:avLst/>
          </a:prstGeom>
          <a:noFill/>
        </p:spPr>
        <p:txBody>
          <a:bodyPr wrap="square" rtlCol="0">
            <a:spAutoFit/>
          </a:bodyPr>
          <a:lstStyle/>
          <a:p>
            <a:pPr algn="l"/>
            <a:r>
              <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Q&amp;A</a:t>
            </a:r>
            <a:endParaRPr kumimoji="0" lang="zh-CN" altLang="en-US" sz="2800" b="1" i="0" u="none" strike="noStrike" kern="0" cap="none" spc="0" normalizeH="0" baseline="0" noProof="0" dirty="0">
              <a:ln>
                <a:noFill/>
              </a:ln>
              <a:solidFill>
                <a:prstClr val="white"/>
              </a:solidFill>
              <a:effectLst/>
              <a:uLnTx/>
              <a:uFillTx/>
              <a:latin typeface="汉仪雅酷黑 85W" panose="020B0904020202020204" pitchFamily="34" charset="-122"/>
              <a:ea typeface="汉仪雅酷黑 85W" panose="020B0904020202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42"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anim calcmode="lin" valueType="num">
                                      <p:cBhvr>
                                        <p:cTn id="32" dur="500" fill="hold"/>
                                        <p:tgtEl>
                                          <p:spTgt spid="16"/>
                                        </p:tgtEl>
                                        <p:attrNameLst>
                                          <p:attrName>ppt_x</p:attrName>
                                        </p:attrNameLst>
                                      </p:cBhvr>
                                      <p:tavLst>
                                        <p:tav tm="0">
                                          <p:val>
                                            <p:strVal val="#ppt_x"/>
                                          </p:val>
                                        </p:tav>
                                        <p:tav tm="100000">
                                          <p:val>
                                            <p:strVal val="#ppt_x"/>
                                          </p:val>
                                        </p:tav>
                                      </p:tavLst>
                                    </p:anim>
                                    <p:anim calcmode="lin" valueType="num">
                                      <p:cBhvr>
                                        <p:cTn id="33"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9B754-408A-DAC2-F1DC-7F48647A8E95}"/>
              </a:ext>
            </a:extLst>
          </p:cNvPr>
          <p:cNvSpPr>
            <a:spLocks noGrp="1"/>
          </p:cNvSpPr>
          <p:nvPr>
            <p:ph type="title"/>
          </p:nvPr>
        </p:nvSpPr>
        <p:spPr/>
        <p:txBody>
          <a:bodyPr>
            <a:normAutofit/>
          </a:bodyPr>
          <a:lstStyle/>
          <a:p>
            <a:r>
              <a:rPr lang="en-US" sz="2800" dirty="0">
                <a:solidFill>
                  <a:srgbClr val="0070C0"/>
                </a:solidFill>
              </a:rPr>
              <a:t>Daily Calendar Example</a:t>
            </a:r>
            <a:endParaRPr lang="en-VN" sz="2800" dirty="0">
              <a:solidFill>
                <a:srgbClr val="0070C0"/>
              </a:solidFill>
            </a:endParaRPr>
          </a:p>
        </p:txBody>
      </p:sp>
      <p:graphicFrame>
        <p:nvGraphicFramePr>
          <p:cNvPr id="5" name="Content Placeholder 4">
            <a:extLst>
              <a:ext uri="{FF2B5EF4-FFF2-40B4-BE49-F238E27FC236}">
                <a16:creationId xmlns:a16="http://schemas.microsoft.com/office/drawing/2014/main" id="{B22BEA25-78F0-A161-3241-D89C0DE12AD5}"/>
              </a:ext>
            </a:extLst>
          </p:cNvPr>
          <p:cNvGraphicFramePr>
            <a:graphicFrameLocks noGrp="1"/>
          </p:cNvGraphicFramePr>
          <p:nvPr>
            <p:ph idx="1"/>
            <p:extLst>
              <p:ext uri="{D42A27DB-BD31-4B8C-83A1-F6EECF244321}">
                <p14:modId xmlns:p14="http://schemas.microsoft.com/office/powerpoint/2010/main" val="145863170"/>
              </p:ext>
            </p:extLst>
          </p:nvPr>
        </p:nvGraphicFramePr>
        <p:xfrm>
          <a:off x="2971800" y="1690688"/>
          <a:ext cx="6248400" cy="43891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32423">
                <a:tc>
                  <a:txBody>
                    <a:bodyPr/>
                    <a:lstStyle/>
                    <a:p>
                      <a:pPr algn="ctr"/>
                      <a:r>
                        <a:rPr lang="en-US" dirty="0"/>
                        <a:t>Monday</a:t>
                      </a:r>
                    </a:p>
                  </a:txBody>
                  <a:tcPr/>
                </a:tc>
                <a:tc>
                  <a:txBody>
                    <a:bodyPr/>
                    <a:lstStyle/>
                    <a:p>
                      <a:pPr algn="ctr"/>
                      <a:r>
                        <a:rPr lang="en-US" dirty="0"/>
                        <a:t>Activity</a:t>
                      </a:r>
                    </a:p>
                  </a:txBody>
                  <a:tcPr/>
                </a:tc>
                <a:extLst>
                  <a:ext uri="{0D108BD9-81ED-4DB2-BD59-A6C34878D82A}">
                    <a16:rowId xmlns:a16="http://schemas.microsoft.com/office/drawing/2014/main" val="10000"/>
                  </a:ext>
                </a:extLst>
              </a:tr>
              <a:tr h="332423">
                <a:tc>
                  <a:txBody>
                    <a:bodyPr/>
                    <a:lstStyle/>
                    <a:p>
                      <a:r>
                        <a:rPr lang="en-US" dirty="0"/>
                        <a:t>7:00 – 7:30</a:t>
                      </a:r>
                    </a:p>
                  </a:txBody>
                  <a:tcPr/>
                </a:tc>
                <a:tc>
                  <a:txBody>
                    <a:bodyPr/>
                    <a:lstStyle/>
                    <a:p>
                      <a:r>
                        <a:rPr lang="en-US" dirty="0"/>
                        <a:t>Shower, get dressed, eat breakfast</a:t>
                      </a:r>
                    </a:p>
                  </a:txBody>
                  <a:tcPr/>
                </a:tc>
                <a:extLst>
                  <a:ext uri="{0D108BD9-81ED-4DB2-BD59-A6C34878D82A}">
                    <a16:rowId xmlns:a16="http://schemas.microsoft.com/office/drawing/2014/main" val="10001"/>
                  </a:ext>
                </a:extLst>
              </a:tr>
              <a:tr h="332423">
                <a:tc>
                  <a:txBody>
                    <a:bodyPr/>
                    <a:lstStyle/>
                    <a:p>
                      <a:r>
                        <a:rPr lang="en-US" dirty="0"/>
                        <a:t>7:30 – 8:00</a:t>
                      </a:r>
                    </a:p>
                  </a:txBody>
                  <a:tcPr/>
                </a:tc>
                <a:tc>
                  <a:txBody>
                    <a:bodyPr/>
                    <a:lstStyle/>
                    <a:p>
                      <a:r>
                        <a:rPr lang="en-US" dirty="0"/>
                        <a:t>Drop kids off and drive</a:t>
                      </a:r>
                      <a:r>
                        <a:rPr lang="en-US" baseline="0" dirty="0"/>
                        <a:t> to school</a:t>
                      </a:r>
                      <a:endParaRPr lang="en-US" dirty="0"/>
                    </a:p>
                  </a:txBody>
                  <a:tcPr/>
                </a:tc>
                <a:extLst>
                  <a:ext uri="{0D108BD9-81ED-4DB2-BD59-A6C34878D82A}">
                    <a16:rowId xmlns:a16="http://schemas.microsoft.com/office/drawing/2014/main" val="10002"/>
                  </a:ext>
                </a:extLst>
              </a:tr>
              <a:tr h="332423">
                <a:tc>
                  <a:txBody>
                    <a:bodyPr/>
                    <a:lstStyle/>
                    <a:p>
                      <a:r>
                        <a:rPr lang="en-US" dirty="0"/>
                        <a:t>8:00 – 8:50</a:t>
                      </a:r>
                    </a:p>
                  </a:txBody>
                  <a:tcPr/>
                </a:tc>
                <a:tc>
                  <a:txBody>
                    <a:bodyPr/>
                    <a:lstStyle/>
                    <a:p>
                      <a:r>
                        <a:rPr lang="en-US" dirty="0"/>
                        <a:t>English class</a:t>
                      </a:r>
                    </a:p>
                  </a:txBody>
                  <a:tcPr/>
                </a:tc>
                <a:extLst>
                  <a:ext uri="{0D108BD9-81ED-4DB2-BD59-A6C34878D82A}">
                    <a16:rowId xmlns:a16="http://schemas.microsoft.com/office/drawing/2014/main" val="10003"/>
                  </a:ext>
                </a:extLst>
              </a:tr>
              <a:tr h="332423">
                <a:tc>
                  <a:txBody>
                    <a:bodyPr/>
                    <a:lstStyle/>
                    <a:p>
                      <a:r>
                        <a:rPr lang="en-US" dirty="0"/>
                        <a:t>9:00</a:t>
                      </a:r>
                      <a:r>
                        <a:rPr lang="en-US" baseline="0" dirty="0"/>
                        <a:t> – 9:50</a:t>
                      </a:r>
                      <a:endParaRPr lang="en-US" dirty="0"/>
                    </a:p>
                  </a:txBody>
                  <a:tcPr/>
                </a:tc>
                <a:tc>
                  <a:txBody>
                    <a:bodyPr/>
                    <a:lstStyle/>
                    <a:p>
                      <a:r>
                        <a:rPr lang="en-US" dirty="0"/>
                        <a:t>Math class</a:t>
                      </a:r>
                    </a:p>
                  </a:txBody>
                  <a:tcPr/>
                </a:tc>
                <a:extLst>
                  <a:ext uri="{0D108BD9-81ED-4DB2-BD59-A6C34878D82A}">
                    <a16:rowId xmlns:a16="http://schemas.microsoft.com/office/drawing/2014/main" val="10004"/>
                  </a:ext>
                </a:extLst>
              </a:tr>
              <a:tr h="332423">
                <a:tc>
                  <a:txBody>
                    <a:bodyPr/>
                    <a:lstStyle/>
                    <a:p>
                      <a:r>
                        <a:rPr lang="en-US" dirty="0"/>
                        <a:t>10:00 – 12:00</a:t>
                      </a:r>
                    </a:p>
                  </a:txBody>
                  <a:tcPr/>
                </a:tc>
                <a:tc>
                  <a:txBody>
                    <a:bodyPr/>
                    <a:lstStyle/>
                    <a:p>
                      <a:r>
                        <a:rPr lang="en-US" dirty="0"/>
                        <a:t>Study in library </a:t>
                      </a:r>
                    </a:p>
                  </a:txBody>
                  <a:tcPr/>
                </a:tc>
                <a:extLst>
                  <a:ext uri="{0D108BD9-81ED-4DB2-BD59-A6C34878D82A}">
                    <a16:rowId xmlns:a16="http://schemas.microsoft.com/office/drawing/2014/main" val="10005"/>
                  </a:ext>
                </a:extLst>
              </a:tr>
              <a:tr h="332423">
                <a:tc>
                  <a:txBody>
                    <a:bodyPr/>
                    <a:lstStyle/>
                    <a:p>
                      <a:r>
                        <a:rPr lang="en-US" dirty="0"/>
                        <a:t>12:00</a:t>
                      </a:r>
                      <a:r>
                        <a:rPr lang="en-US" baseline="0" dirty="0"/>
                        <a:t> – 12:30</a:t>
                      </a:r>
                      <a:endParaRPr lang="en-US" dirty="0"/>
                    </a:p>
                  </a:txBody>
                  <a:tcPr/>
                </a:tc>
                <a:tc>
                  <a:txBody>
                    <a:bodyPr/>
                    <a:lstStyle/>
                    <a:p>
                      <a:r>
                        <a:rPr lang="en-US" dirty="0"/>
                        <a:t>Lunch with friends</a:t>
                      </a:r>
                    </a:p>
                  </a:txBody>
                  <a:tcPr/>
                </a:tc>
                <a:extLst>
                  <a:ext uri="{0D108BD9-81ED-4DB2-BD59-A6C34878D82A}">
                    <a16:rowId xmlns:a16="http://schemas.microsoft.com/office/drawing/2014/main" val="10006"/>
                  </a:ext>
                </a:extLst>
              </a:tr>
              <a:tr h="332423">
                <a:tc>
                  <a:txBody>
                    <a:bodyPr/>
                    <a:lstStyle/>
                    <a:p>
                      <a:r>
                        <a:rPr lang="en-US" dirty="0"/>
                        <a:t>12:30 – 1:20</a:t>
                      </a:r>
                    </a:p>
                  </a:txBody>
                  <a:tcPr/>
                </a:tc>
                <a:tc>
                  <a:txBody>
                    <a:bodyPr/>
                    <a:lstStyle/>
                    <a:p>
                      <a:r>
                        <a:rPr lang="en-US" dirty="0"/>
                        <a:t>Psychology class</a:t>
                      </a:r>
                    </a:p>
                  </a:txBody>
                  <a:tcPr/>
                </a:tc>
                <a:extLst>
                  <a:ext uri="{0D108BD9-81ED-4DB2-BD59-A6C34878D82A}">
                    <a16:rowId xmlns:a16="http://schemas.microsoft.com/office/drawing/2014/main" val="10007"/>
                  </a:ext>
                </a:extLst>
              </a:tr>
              <a:tr h="332423">
                <a:tc>
                  <a:txBody>
                    <a:bodyPr/>
                    <a:lstStyle/>
                    <a:p>
                      <a:r>
                        <a:rPr lang="en-US" dirty="0"/>
                        <a:t>1:30</a:t>
                      </a:r>
                      <a:r>
                        <a:rPr lang="en-US" baseline="0" dirty="0"/>
                        <a:t> – 3:00</a:t>
                      </a:r>
                      <a:endParaRPr lang="en-US" dirty="0"/>
                    </a:p>
                  </a:txBody>
                  <a:tcPr/>
                </a:tc>
                <a:tc>
                  <a:txBody>
                    <a:bodyPr/>
                    <a:lstStyle/>
                    <a:p>
                      <a:r>
                        <a:rPr lang="en-US" dirty="0"/>
                        <a:t>Study in computer lab (online class)</a:t>
                      </a:r>
                    </a:p>
                  </a:txBody>
                  <a:tcPr/>
                </a:tc>
                <a:extLst>
                  <a:ext uri="{0D108BD9-81ED-4DB2-BD59-A6C34878D82A}">
                    <a16:rowId xmlns:a16="http://schemas.microsoft.com/office/drawing/2014/main" val="10008"/>
                  </a:ext>
                </a:extLst>
              </a:tr>
              <a:tr h="332423">
                <a:tc>
                  <a:txBody>
                    <a:bodyPr/>
                    <a:lstStyle/>
                    <a:p>
                      <a:r>
                        <a:rPr lang="en-US" dirty="0"/>
                        <a:t>3:00 – 4:00</a:t>
                      </a:r>
                    </a:p>
                  </a:txBody>
                  <a:tcPr/>
                </a:tc>
                <a:tc>
                  <a:txBody>
                    <a:bodyPr/>
                    <a:lstStyle/>
                    <a:p>
                      <a:r>
                        <a:rPr lang="en-US" dirty="0"/>
                        <a:t>Pick up kids, get groceries, get home</a:t>
                      </a:r>
                    </a:p>
                  </a:txBody>
                  <a:tcPr/>
                </a:tc>
                <a:extLst>
                  <a:ext uri="{0D108BD9-81ED-4DB2-BD59-A6C34878D82A}">
                    <a16:rowId xmlns:a16="http://schemas.microsoft.com/office/drawing/2014/main" val="10009"/>
                  </a:ext>
                </a:extLst>
              </a:tr>
              <a:tr h="332423">
                <a:tc>
                  <a:txBody>
                    <a:bodyPr/>
                    <a:lstStyle/>
                    <a:p>
                      <a:r>
                        <a:rPr lang="en-US" dirty="0"/>
                        <a:t>4:00 – 5:00</a:t>
                      </a:r>
                    </a:p>
                  </a:txBody>
                  <a:tcPr/>
                </a:tc>
                <a:tc>
                  <a:txBody>
                    <a:bodyPr/>
                    <a:lstStyle/>
                    <a:p>
                      <a:r>
                        <a:rPr lang="en-US" dirty="0"/>
                        <a:t>Fix supper, help kids w/homework</a:t>
                      </a:r>
                    </a:p>
                  </a:txBody>
                  <a:tcPr/>
                </a:tc>
                <a:extLst>
                  <a:ext uri="{0D108BD9-81ED-4DB2-BD59-A6C34878D82A}">
                    <a16:rowId xmlns:a16="http://schemas.microsoft.com/office/drawing/2014/main" val="10010"/>
                  </a:ext>
                </a:extLst>
              </a:tr>
              <a:tr h="332423">
                <a:tc>
                  <a:txBody>
                    <a:bodyPr/>
                    <a:lstStyle/>
                    <a:p>
                      <a:r>
                        <a:rPr lang="en-US" dirty="0"/>
                        <a:t>5:00 – 6:00</a:t>
                      </a:r>
                    </a:p>
                  </a:txBody>
                  <a:tcPr/>
                </a:tc>
                <a:tc>
                  <a:txBody>
                    <a:bodyPr/>
                    <a:lstStyle/>
                    <a:p>
                      <a:r>
                        <a:rPr lang="en-US" dirty="0"/>
                        <a:t>Eat with family and clean</a:t>
                      </a:r>
                      <a:r>
                        <a:rPr lang="en-US" baseline="0" dirty="0"/>
                        <a:t> up</a:t>
                      </a:r>
                      <a:endParaRPr lang="en-US"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29381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6541-5F57-15D1-0BED-B9E13E443DFC}"/>
              </a:ext>
            </a:extLst>
          </p:cNvPr>
          <p:cNvSpPr>
            <a:spLocks noGrp="1"/>
          </p:cNvSpPr>
          <p:nvPr>
            <p:ph type="title"/>
          </p:nvPr>
        </p:nvSpPr>
        <p:spPr/>
        <p:txBody>
          <a:bodyPr>
            <a:normAutofit/>
          </a:bodyPr>
          <a:lstStyle/>
          <a:p>
            <a:r>
              <a:rPr lang="en-US" sz="2800" dirty="0">
                <a:solidFill>
                  <a:srgbClr val="0070C0"/>
                </a:solidFill>
              </a:rPr>
              <a:t>Monthly Calendar Example</a:t>
            </a:r>
            <a:endParaRPr lang="en-VN" sz="2800" dirty="0">
              <a:solidFill>
                <a:srgbClr val="0070C0"/>
              </a:solidFill>
            </a:endParaRPr>
          </a:p>
        </p:txBody>
      </p:sp>
      <p:graphicFrame>
        <p:nvGraphicFramePr>
          <p:cNvPr id="3" name="Content Placeholder 3">
            <a:extLst>
              <a:ext uri="{FF2B5EF4-FFF2-40B4-BE49-F238E27FC236}">
                <a16:creationId xmlns:a16="http://schemas.microsoft.com/office/drawing/2014/main" id="{4BD2521B-BE48-59CA-E89F-64D60A74AF06}"/>
              </a:ext>
            </a:extLst>
          </p:cNvPr>
          <p:cNvGraphicFramePr>
            <a:graphicFrameLocks/>
          </p:cNvGraphicFramePr>
          <p:nvPr>
            <p:extLst>
              <p:ext uri="{D42A27DB-BD31-4B8C-83A1-F6EECF244321}">
                <p14:modId xmlns:p14="http://schemas.microsoft.com/office/powerpoint/2010/main" val="714565549"/>
              </p:ext>
            </p:extLst>
          </p:nvPr>
        </p:nvGraphicFramePr>
        <p:xfrm>
          <a:off x="2019301" y="1690688"/>
          <a:ext cx="8153397" cy="4663440"/>
        </p:xfrm>
        <a:graphic>
          <a:graphicData uri="http://schemas.openxmlformats.org/drawingml/2006/table">
            <a:tbl>
              <a:tblPr firstRow="1" bandRow="1">
                <a:tableStyleId>{5C22544A-7EE6-4342-B048-85BDC9FD1C3A}</a:tableStyleId>
              </a:tblPr>
              <a:tblGrid>
                <a:gridCol w="1164771">
                  <a:extLst>
                    <a:ext uri="{9D8B030D-6E8A-4147-A177-3AD203B41FA5}">
                      <a16:colId xmlns:a16="http://schemas.microsoft.com/office/drawing/2014/main" val="20000"/>
                    </a:ext>
                  </a:extLst>
                </a:gridCol>
                <a:gridCol w="1164771">
                  <a:extLst>
                    <a:ext uri="{9D8B030D-6E8A-4147-A177-3AD203B41FA5}">
                      <a16:colId xmlns:a16="http://schemas.microsoft.com/office/drawing/2014/main" val="20001"/>
                    </a:ext>
                  </a:extLst>
                </a:gridCol>
                <a:gridCol w="1164771">
                  <a:extLst>
                    <a:ext uri="{9D8B030D-6E8A-4147-A177-3AD203B41FA5}">
                      <a16:colId xmlns:a16="http://schemas.microsoft.com/office/drawing/2014/main" val="20002"/>
                    </a:ext>
                  </a:extLst>
                </a:gridCol>
                <a:gridCol w="1164771">
                  <a:extLst>
                    <a:ext uri="{9D8B030D-6E8A-4147-A177-3AD203B41FA5}">
                      <a16:colId xmlns:a16="http://schemas.microsoft.com/office/drawing/2014/main" val="20003"/>
                    </a:ext>
                  </a:extLst>
                </a:gridCol>
                <a:gridCol w="1164771">
                  <a:extLst>
                    <a:ext uri="{9D8B030D-6E8A-4147-A177-3AD203B41FA5}">
                      <a16:colId xmlns:a16="http://schemas.microsoft.com/office/drawing/2014/main" val="20004"/>
                    </a:ext>
                  </a:extLst>
                </a:gridCol>
                <a:gridCol w="1164771">
                  <a:extLst>
                    <a:ext uri="{9D8B030D-6E8A-4147-A177-3AD203B41FA5}">
                      <a16:colId xmlns:a16="http://schemas.microsoft.com/office/drawing/2014/main" val="20005"/>
                    </a:ext>
                  </a:extLst>
                </a:gridCol>
                <a:gridCol w="1164771">
                  <a:extLst>
                    <a:ext uri="{9D8B030D-6E8A-4147-A177-3AD203B41FA5}">
                      <a16:colId xmlns:a16="http://schemas.microsoft.com/office/drawing/2014/main" val="20006"/>
                    </a:ext>
                  </a:extLst>
                </a:gridCol>
              </a:tblGrid>
              <a:tr h="845502">
                <a:tc>
                  <a:txBody>
                    <a:bodyPr/>
                    <a:lstStyle/>
                    <a:p>
                      <a:r>
                        <a:rPr lang="en-US" dirty="0"/>
                        <a:t>1</a:t>
                      </a:r>
                    </a:p>
                  </a:txBody>
                  <a:tcPr/>
                </a:tc>
                <a:tc>
                  <a:txBody>
                    <a:bodyPr/>
                    <a:lstStyle/>
                    <a:p>
                      <a:r>
                        <a:rPr lang="en-US" dirty="0"/>
                        <a:t>2</a:t>
                      </a:r>
                    </a:p>
                    <a:p>
                      <a:endParaRPr lang="en-US" sz="1200" dirty="0"/>
                    </a:p>
                    <a:p>
                      <a:r>
                        <a:rPr lang="en-US" sz="1200" dirty="0"/>
                        <a:t>Ecology Club noon</a:t>
                      </a:r>
                    </a:p>
                  </a:txBody>
                  <a:tcPr/>
                </a:tc>
                <a:tc>
                  <a:txBody>
                    <a:bodyPr/>
                    <a:lstStyle/>
                    <a:p>
                      <a:r>
                        <a:rPr lang="en-US" dirty="0"/>
                        <a:t>3</a:t>
                      </a:r>
                    </a:p>
                    <a:p>
                      <a:endParaRPr lang="en-US" sz="1200" dirty="0"/>
                    </a:p>
                    <a:p>
                      <a:r>
                        <a:rPr lang="en-US" sz="1200" dirty="0"/>
                        <a:t>8pm Study Group</a:t>
                      </a:r>
                    </a:p>
                  </a:txBody>
                  <a:tcPr/>
                </a:tc>
                <a:tc>
                  <a:txBody>
                    <a:bodyPr/>
                    <a:lstStyle/>
                    <a:p>
                      <a:r>
                        <a:rPr lang="en-US" dirty="0"/>
                        <a:t>4</a:t>
                      </a:r>
                    </a:p>
                    <a:p>
                      <a:endParaRPr lang="en-US" sz="1200" dirty="0"/>
                    </a:p>
                    <a:p>
                      <a:endParaRPr lang="en-US" sz="1200" dirty="0"/>
                    </a:p>
                  </a:txBody>
                  <a:tcPr/>
                </a:tc>
                <a:tc>
                  <a:txBody>
                    <a:bodyPr/>
                    <a:lstStyle/>
                    <a:p>
                      <a:r>
                        <a:rPr lang="en-US" dirty="0"/>
                        <a:t>5</a:t>
                      </a:r>
                    </a:p>
                    <a:p>
                      <a:endParaRPr lang="en-US" sz="1200" dirty="0"/>
                    </a:p>
                    <a:p>
                      <a:r>
                        <a:rPr lang="en-US" sz="1200" dirty="0"/>
                        <a:t>Research paper due!</a:t>
                      </a:r>
                    </a:p>
                  </a:txBody>
                  <a:tcPr/>
                </a:tc>
                <a:tc>
                  <a:txBody>
                    <a:bodyPr/>
                    <a:lstStyle/>
                    <a:p>
                      <a:r>
                        <a:rPr lang="en-US" dirty="0"/>
                        <a:t>6</a:t>
                      </a:r>
                    </a:p>
                  </a:txBody>
                  <a:tcPr/>
                </a:tc>
                <a:tc>
                  <a:txBody>
                    <a:bodyPr/>
                    <a:lstStyle/>
                    <a:p>
                      <a:r>
                        <a:rPr lang="en-US" dirty="0"/>
                        <a:t>7</a:t>
                      </a:r>
                    </a:p>
                    <a:p>
                      <a:endParaRPr lang="en-US" sz="1200" dirty="0"/>
                    </a:p>
                    <a:p>
                      <a:r>
                        <a:rPr lang="en-US" sz="1200" dirty="0"/>
                        <a:t>Oil Change</a:t>
                      </a:r>
                    </a:p>
                    <a:p>
                      <a:r>
                        <a:rPr lang="en-US" sz="1200" dirty="0"/>
                        <a:t>9:00</a:t>
                      </a:r>
                    </a:p>
                  </a:txBody>
                  <a:tcPr/>
                </a:tc>
                <a:extLst>
                  <a:ext uri="{0D108BD9-81ED-4DB2-BD59-A6C34878D82A}">
                    <a16:rowId xmlns:a16="http://schemas.microsoft.com/office/drawing/2014/main" val="10000"/>
                  </a:ext>
                </a:extLst>
              </a:tr>
              <a:tr h="845502">
                <a:tc>
                  <a:txBody>
                    <a:bodyPr/>
                    <a:lstStyle/>
                    <a:p>
                      <a:r>
                        <a:rPr lang="en-US" dirty="0"/>
                        <a:t>8</a:t>
                      </a:r>
                    </a:p>
                    <a:p>
                      <a:endParaRPr lang="en-US" dirty="0"/>
                    </a:p>
                    <a:p>
                      <a:r>
                        <a:rPr lang="en-US" sz="1200" dirty="0"/>
                        <a:t>Choir practice</a:t>
                      </a:r>
                    </a:p>
                  </a:txBody>
                  <a:tcPr/>
                </a:tc>
                <a:tc>
                  <a:txBody>
                    <a:bodyPr/>
                    <a:lstStyle/>
                    <a:p>
                      <a:r>
                        <a:rPr lang="en-US" dirty="0"/>
                        <a:t>9</a:t>
                      </a:r>
                    </a:p>
                  </a:txBody>
                  <a:tcPr/>
                </a:tc>
                <a:tc>
                  <a:txBody>
                    <a:bodyPr/>
                    <a:lstStyle/>
                    <a:p>
                      <a:r>
                        <a:rPr lang="en-US" dirty="0"/>
                        <a:t>10</a:t>
                      </a:r>
                    </a:p>
                    <a:p>
                      <a:endParaRPr lang="en-US" sz="1200" dirty="0"/>
                    </a:p>
                    <a:p>
                      <a:r>
                        <a:rPr lang="en-US" sz="1200" dirty="0"/>
                        <a:t>8pm Study Group</a:t>
                      </a:r>
                    </a:p>
                  </a:txBody>
                  <a:tcPr/>
                </a:tc>
                <a:tc>
                  <a:txBody>
                    <a:bodyPr/>
                    <a:lstStyle/>
                    <a:p>
                      <a:r>
                        <a:rPr lang="en-US" dirty="0"/>
                        <a:t>11</a:t>
                      </a:r>
                    </a:p>
                  </a:txBody>
                  <a:tcPr/>
                </a:tc>
                <a:tc>
                  <a:txBody>
                    <a:bodyPr/>
                    <a:lstStyle/>
                    <a:p>
                      <a:r>
                        <a:rPr lang="en-US" dirty="0"/>
                        <a:t>12</a:t>
                      </a:r>
                    </a:p>
                  </a:txBody>
                  <a:tcPr/>
                </a:tc>
                <a:tc>
                  <a:txBody>
                    <a:bodyPr/>
                    <a:lstStyle/>
                    <a:p>
                      <a:r>
                        <a:rPr lang="en-US" dirty="0"/>
                        <a:t>13</a:t>
                      </a:r>
                    </a:p>
                    <a:p>
                      <a:endParaRPr lang="en-US" sz="1200" dirty="0"/>
                    </a:p>
                    <a:p>
                      <a:r>
                        <a:rPr lang="en-US" sz="1200" dirty="0"/>
                        <a:t>Math test!</a:t>
                      </a:r>
                    </a:p>
                  </a:txBody>
                  <a:tcPr/>
                </a:tc>
                <a:tc>
                  <a:txBody>
                    <a:bodyPr/>
                    <a:lstStyle/>
                    <a:p>
                      <a:r>
                        <a:rPr lang="en-US" dirty="0"/>
                        <a:t>14</a:t>
                      </a:r>
                    </a:p>
                  </a:txBody>
                  <a:tcPr/>
                </a:tc>
                <a:extLst>
                  <a:ext uri="{0D108BD9-81ED-4DB2-BD59-A6C34878D82A}">
                    <a16:rowId xmlns:a16="http://schemas.microsoft.com/office/drawing/2014/main" val="10001"/>
                  </a:ext>
                </a:extLst>
              </a:tr>
              <a:tr h="845502">
                <a:tc>
                  <a:txBody>
                    <a:bodyPr/>
                    <a:lstStyle/>
                    <a:p>
                      <a:r>
                        <a:rPr lang="en-US" dirty="0"/>
                        <a:t>15</a:t>
                      </a:r>
                    </a:p>
                  </a:txBody>
                  <a:tcPr/>
                </a:tc>
                <a:tc>
                  <a:txBody>
                    <a:bodyPr/>
                    <a:lstStyle/>
                    <a:p>
                      <a:r>
                        <a:rPr lang="en-US" dirty="0"/>
                        <a:t>16</a:t>
                      </a:r>
                    </a:p>
                    <a:p>
                      <a:endParaRPr lang="en-US" dirty="0"/>
                    </a:p>
                    <a:p>
                      <a:r>
                        <a:rPr lang="en-US" sz="1200" dirty="0"/>
                        <a:t>Presentation in BIO class!</a:t>
                      </a:r>
                    </a:p>
                  </a:txBody>
                  <a:tcPr/>
                </a:tc>
                <a:tc>
                  <a:txBody>
                    <a:bodyPr/>
                    <a:lstStyle/>
                    <a:p>
                      <a:r>
                        <a:rPr lang="en-US" dirty="0"/>
                        <a:t>17</a:t>
                      </a:r>
                    </a:p>
                    <a:p>
                      <a:endParaRPr lang="en-US" sz="1200" dirty="0"/>
                    </a:p>
                    <a:p>
                      <a:r>
                        <a:rPr lang="en-US" sz="1200" dirty="0"/>
                        <a:t>8pm Study Group</a:t>
                      </a:r>
                    </a:p>
                  </a:txBody>
                  <a:tcPr/>
                </a:tc>
                <a:tc>
                  <a:txBody>
                    <a:bodyPr/>
                    <a:lstStyle/>
                    <a:p>
                      <a:r>
                        <a:rPr lang="en-US" dirty="0"/>
                        <a:t>18</a:t>
                      </a:r>
                    </a:p>
                    <a:p>
                      <a:endParaRPr lang="en-US" sz="1200" dirty="0"/>
                    </a:p>
                    <a:p>
                      <a:r>
                        <a:rPr lang="en-US" sz="1200" dirty="0"/>
                        <a:t>Psych test!</a:t>
                      </a:r>
                    </a:p>
                  </a:txBody>
                  <a:tcPr/>
                </a:tc>
                <a:tc>
                  <a:txBody>
                    <a:bodyPr/>
                    <a:lstStyle/>
                    <a:p>
                      <a:r>
                        <a:rPr lang="en-US" dirty="0"/>
                        <a:t>19</a:t>
                      </a:r>
                    </a:p>
                  </a:txBody>
                  <a:tcPr/>
                </a:tc>
                <a:tc>
                  <a:txBody>
                    <a:bodyPr/>
                    <a:lstStyle/>
                    <a:p>
                      <a:r>
                        <a:rPr lang="en-US" dirty="0"/>
                        <a:t>20</a:t>
                      </a:r>
                    </a:p>
                    <a:p>
                      <a:endParaRPr lang="en-US" dirty="0"/>
                    </a:p>
                  </a:txBody>
                  <a:tcPr/>
                </a:tc>
                <a:tc>
                  <a:txBody>
                    <a:bodyPr/>
                    <a:lstStyle/>
                    <a:p>
                      <a:r>
                        <a:rPr lang="en-US" dirty="0"/>
                        <a:t>21</a:t>
                      </a:r>
                    </a:p>
                    <a:p>
                      <a:endParaRPr lang="en-US" sz="1200" dirty="0"/>
                    </a:p>
                    <a:p>
                      <a:r>
                        <a:rPr lang="en-US" sz="1200" dirty="0"/>
                        <a:t>Birthday</a:t>
                      </a:r>
                      <a:r>
                        <a:rPr lang="en-US" sz="1200" baseline="0" dirty="0"/>
                        <a:t> party</a:t>
                      </a:r>
                    </a:p>
                    <a:p>
                      <a:r>
                        <a:rPr lang="en-US" sz="1200" baseline="0" dirty="0"/>
                        <a:t>1:00</a:t>
                      </a:r>
                      <a:endParaRPr lang="en-US" sz="1200" dirty="0"/>
                    </a:p>
                  </a:txBody>
                  <a:tcPr/>
                </a:tc>
                <a:extLst>
                  <a:ext uri="{0D108BD9-81ED-4DB2-BD59-A6C34878D82A}">
                    <a16:rowId xmlns:a16="http://schemas.microsoft.com/office/drawing/2014/main" val="10002"/>
                  </a:ext>
                </a:extLst>
              </a:tr>
              <a:tr h="845502">
                <a:tc>
                  <a:txBody>
                    <a:bodyPr/>
                    <a:lstStyle/>
                    <a:p>
                      <a:r>
                        <a:rPr lang="en-US" dirty="0"/>
                        <a:t>22</a:t>
                      </a:r>
                    </a:p>
                    <a:p>
                      <a:endParaRPr lang="en-US" dirty="0"/>
                    </a:p>
                    <a:p>
                      <a:r>
                        <a:rPr lang="en-US" sz="1200" dirty="0"/>
                        <a:t>Choir practice</a:t>
                      </a:r>
                    </a:p>
                  </a:txBody>
                  <a:tcPr/>
                </a:tc>
                <a:tc>
                  <a:txBody>
                    <a:bodyPr/>
                    <a:lstStyle/>
                    <a:p>
                      <a:r>
                        <a:rPr lang="en-US" dirty="0"/>
                        <a:t>23</a:t>
                      </a:r>
                    </a:p>
                  </a:txBody>
                  <a:tcPr/>
                </a:tc>
                <a:tc>
                  <a:txBody>
                    <a:bodyPr/>
                    <a:lstStyle/>
                    <a:p>
                      <a:r>
                        <a:rPr lang="en-US" dirty="0"/>
                        <a:t>24</a:t>
                      </a:r>
                    </a:p>
                    <a:p>
                      <a:endParaRPr lang="en-US" sz="1200" dirty="0"/>
                    </a:p>
                    <a:p>
                      <a:r>
                        <a:rPr lang="en-US" sz="1200" dirty="0"/>
                        <a:t>8pm Study Group</a:t>
                      </a:r>
                    </a:p>
                  </a:txBody>
                  <a:tcPr/>
                </a:tc>
                <a:tc>
                  <a:txBody>
                    <a:bodyPr/>
                    <a:lstStyle/>
                    <a:p>
                      <a:r>
                        <a:rPr lang="en-US" dirty="0"/>
                        <a:t>25</a:t>
                      </a:r>
                    </a:p>
                  </a:txBody>
                  <a:tcPr/>
                </a:tc>
                <a:tc>
                  <a:txBody>
                    <a:bodyPr/>
                    <a:lstStyle/>
                    <a:p>
                      <a:r>
                        <a:rPr lang="en-US" dirty="0"/>
                        <a:t>26</a:t>
                      </a:r>
                    </a:p>
                    <a:p>
                      <a:endParaRPr lang="en-US" sz="1200" dirty="0"/>
                    </a:p>
                    <a:p>
                      <a:r>
                        <a:rPr lang="en-US" sz="1200" dirty="0"/>
                        <a:t>Dr. appt. 11:00</a:t>
                      </a:r>
                    </a:p>
                  </a:txBody>
                  <a:tcPr/>
                </a:tc>
                <a:tc>
                  <a:txBody>
                    <a:bodyPr/>
                    <a:lstStyle/>
                    <a:p>
                      <a:r>
                        <a:rPr lang="en-US" dirty="0"/>
                        <a:t>27</a:t>
                      </a:r>
                    </a:p>
                    <a:p>
                      <a:endParaRPr lang="en-US" sz="1200" dirty="0"/>
                    </a:p>
                    <a:p>
                      <a:r>
                        <a:rPr lang="en-US" sz="1200" dirty="0"/>
                        <a:t>Math test!</a:t>
                      </a:r>
                    </a:p>
                  </a:txBody>
                  <a:tcPr/>
                </a:tc>
                <a:tc>
                  <a:txBody>
                    <a:bodyPr/>
                    <a:lstStyle/>
                    <a:p>
                      <a:r>
                        <a:rPr lang="en-US" dirty="0"/>
                        <a:t>28</a:t>
                      </a:r>
                    </a:p>
                    <a:p>
                      <a:endParaRPr lang="en-US" dirty="0"/>
                    </a:p>
                    <a:p>
                      <a:r>
                        <a:rPr lang="en-US" sz="1200" dirty="0"/>
                        <a:t>Hair appt. 2:00</a:t>
                      </a:r>
                    </a:p>
                  </a:txBody>
                  <a:tcPr/>
                </a:tc>
                <a:extLst>
                  <a:ext uri="{0D108BD9-81ED-4DB2-BD59-A6C34878D82A}">
                    <a16:rowId xmlns:a16="http://schemas.microsoft.com/office/drawing/2014/main" val="10003"/>
                  </a:ext>
                </a:extLst>
              </a:tr>
              <a:tr h="845502">
                <a:tc>
                  <a:txBody>
                    <a:bodyPr/>
                    <a:lstStyle/>
                    <a:p>
                      <a:r>
                        <a:rPr lang="en-US" dirty="0"/>
                        <a:t>29</a:t>
                      </a:r>
                    </a:p>
                  </a:txBody>
                  <a:tcPr/>
                </a:tc>
                <a:tc>
                  <a:txBody>
                    <a:bodyPr/>
                    <a:lstStyle/>
                    <a:p>
                      <a:r>
                        <a:rPr lang="en-US" dirty="0"/>
                        <a:t>30</a:t>
                      </a:r>
                    </a:p>
                  </a:txBody>
                  <a:tcPr/>
                </a:tc>
                <a:tc>
                  <a:txBody>
                    <a:bodyPr/>
                    <a:lstStyle/>
                    <a:p>
                      <a:r>
                        <a:rPr lang="en-US" dirty="0"/>
                        <a:t>31</a:t>
                      </a:r>
                    </a:p>
                    <a:p>
                      <a:endParaRPr lang="en-US" sz="1200" dirty="0"/>
                    </a:p>
                    <a:p>
                      <a:r>
                        <a:rPr lang="en-US" sz="1200" dirty="0"/>
                        <a:t>8pm Study Group</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82015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445563" y="3289431"/>
            <a:ext cx="4719734" cy="1015663"/>
          </a:xfrm>
          <a:prstGeom prst="rect">
            <a:avLst/>
          </a:prstGeom>
          <a:noFill/>
        </p:spPr>
        <p:txBody>
          <a:bodyPr wrap="square">
            <a:spAutoFit/>
          </a:bodyPr>
          <a:lstStyle/>
          <a:p>
            <a:r>
              <a:rPr lang="en-US" alt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Q&amp;A</a:t>
            </a:r>
            <a:endPar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文本框 11"/>
          <p:cNvSpPr txBox="1"/>
          <p:nvPr/>
        </p:nvSpPr>
        <p:spPr>
          <a:xfrm>
            <a:off x="6445563" y="2193290"/>
            <a:ext cx="3803972" cy="830997"/>
          </a:xfrm>
          <a:prstGeom prst="rect">
            <a:avLst/>
          </a:prstGeom>
          <a:noFill/>
        </p:spPr>
        <p:txBody>
          <a:bodyPr wrap="square">
            <a:spAutoFit/>
          </a:bodyPr>
          <a:lstStyle/>
          <a:p>
            <a:r>
              <a:rPr lang="en-US" altLang="zh-CN" sz="4800" dirty="0">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rPr>
              <a:t>Chapter 5</a:t>
            </a:r>
          </a:p>
        </p:txBody>
      </p:sp>
    </p:spTree>
    <p:extLst>
      <p:ext uri="{BB962C8B-B14F-4D97-AF65-F5344CB8AC3E}">
        <p14:creationId xmlns:p14="http://schemas.microsoft.com/office/powerpoint/2010/main" val="3259205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title="AhaSlides - Live Polls and Quizzes">
                <a:extLst>
                  <a:ext uri="{FF2B5EF4-FFF2-40B4-BE49-F238E27FC236}">
                    <a16:creationId xmlns:a16="http://schemas.microsoft.com/office/drawing/2014/main" id="{089FE6F7-3649-D8FE-8C37-348F31DB5F99}"/>
                  </a:ext>
                </a:extLst>
              </p:cNvPr>
              <p:cNvGraphicFramePr>
                <a:graphicFrameLocks noGrp="1"/>
              </p:cNvGraphicFramePr>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2" name="Add-in 1" title="AhaSlides - Live Polls and Quizzes">
                <a:extLst>
                  <a:ext uri="{FF2B5EF4-FFF2-40B4-BE49-F238E27FC236}">
                    <a16:creationId xmlns:a16="http://schemas.microsoft.com/office/drawing/2014/main" id="{089FE6F7-3649-D8FE-8C37-348F31DB5F99}"/>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561166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7360284" y="3220159"/>
            <a:ext cx="4901310" cy="2308324"/>
          </a:xfrm>
          <a:prstGeom prst="rect">
            <a:avLst/>
          </a:prstGeom>
          <a:noFill/>
        </p:spPr>
        <p:txBody>
          <a:bodyPr wrap="square">
            <a:spAutoFit/>
          </a:bodyPr>
          <a:lstStyle/>
          <a:p>
            <a:r>
              <a:rPr lang="en-US" altLang="zh-CN"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Why is Time management important?</a:t>
            </a:r>
            <a:endParaRPr lang="zh-CN" altLang="en-US"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文本框 11"/>
          <p:cNvSpPr txBox="1"/>
          <p:nvPr/>
        </p:nvSpPr>
        <p:spPr>
          <a:xfrm>
            <a:off x="7360284" y="2193290"/>
            <a:ext cx="3210733" cy="830997"/>
          </a:xfrm>
          <a:prstGeom prst="rect">
            <a:avLst/>
          </a:prstGeom>
          <a:noFill/>
        </p:spPr>
        <p:txBody>
          <a:bodyPr wrap="square">
            <a:spAutoFit/>
          </a:bodyPr>
          <a:lstStyle/>
          <a:p>
            <a:r>
              <a:rPr lang="en-US" altLang="zh-CN" sz="4800" dirty="0">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rPr>
              <a:t>Chapter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001395" y="610378"/>
            <a:ext cx="6096000" cy="400050"/>
          </a:xfrm>
          <a:prstGeom prst="rect">
            <a:avLst/>
          </a:prstGeom>
          <a:noFill/>
        </p:spPr>
        <p:txBody>
          <a:bodyPr wrap="square">
            <a:spAutoFit/>
          </a:bodyPr>
          <a:lstStyle/>
          <a:p>
            <a:r>
              <a:rPr lang="en-US" altLang="zh-CN" sz="2000" b="1" dirty="0">
                <a:solidFill>
                  <a:srgbClr val="0070C0"/>
                </a:solidFill>
                <a:latin typeface="微软雅黑" panose="020B0503020204020204" pitchFamily="34" charset="-122"/>
                <a:ea typeface="微软雅黑" panose="020B0503020204020204" pitchFamily="34" charset="-122"/>
              </a:rPr>
              <a:t>Importance of Time management </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001395" y="1397407"/>
            <a:ext cx="6264275" cy="1754326"/>
          </a:xfrm>
          <a:prstGeom prst="rect">
            <a:avLst/>
          </a:prstGeom>
          <a:noFill/>
        </p:spPr>
        <p:txBody>
          <a:bodyPr wrap="square">
            <a:spAutoFit/>
          </a:bodyPr>
          <a:lstStyle/>
          <a:p>
            <a:pPr marL="285750" lvl="0" indent="-285750">
              <a:buFont typeface="Arial" panose="020B0604020202020204" pitchFamily="34" charset="0"/>
              <a:buChar char="•"/>
            </a:pPr>
            <a:r>
              <a:rPr lang="en-US" sz="1800" dirty="0"/>
              <a:t>Helps to reduce stress</a:t>
            </a:r>
          </a:p>
          <a:p>
            <a:pPr marL="171450" lvl="0" indent="-171450">
              <a:buFont typeface="Arial" panose="020B0604020202020204" pitchFamily="34" charset="0"/>
              <a:buChar char="•"/>
            </a:pPr>
            <a:endParaRPr lang="en-US" sz="1200" dirty="0"/>
          </a:p>
          <a:p>
            <a:pPr marL="285750" lvl="0" indent="-285750">
              <a:buFont typeface="Arial" panose="020B0604020202020204" pitchFamily="34" charset="0"/>
              <a:buChar char="•"/>
            </a:pPr>
            <a:r>
              <a:rPr lang="en-US" sz="1800" dirty="0"/>
              <a:t>Helps you get more things done well</a:t>
            </a:r>
          </a:p>
          <a:p>
            <a:pPr marL="171450" lvl="0" indent="-171450">
              <a:buFont typeface="Arial" panose="020B0604020202020204" pitchFamily="34" charset="0"/>
              <a:buChar char="•"/>
            </a:pPr>
            <a:endParaRPr lang="en-US" sz="1200" dirty="0"/>
          </a:p>
          <a:p>
            <a:pPr marL="285750" lvl="0" indent="-285750">
              <a:buFont typeface="Arial" panose="020B0604020202020204" pitchFamily="34" charset="0"/>
              <a:buChar char="•"/>
            </a:pPr>
            <a:r>
              <a:rPr lang="en-US" sz="1800" dirty="0"/>
              <a:t>Helps ensure your well being</a:t>
            </a:r>
          </a:p>
          <a:p>
            <a:pPr marL="171450" lvl="0" indent="-171450">
              <a:buFont typeface="Arial" panose="020B0604020202020204" pitchFamily="34" charset="0"/>
              <a:buChar char="•"/>
            </a:pPr>
            <a:endParaRPr lang="en-US" sz="1200" dirty="0"/>
          </a:p>
          <a:p>
            <a:pPr marL="285750" indent="-285750">
              <a:buFont typeface="Arial" panose="020B0604020202020204" pitchFamily="34" charset="0"/>
              <a:buChar char="•"/>
            </a:pPr>
            <a:r>
              <a:rPr lang="en-US" sz="1800" dirty="0"/>
              <a:t>Helps improve quality of life</a:t>
            </a:r>
          </a:p>
        </p:txBody>
      </p:sp>
      <p:pic>
        <p:nvPicPr>
          <p:cNvPr id="9" name="图片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51470" y="2274570"/>
            <a:ext cx="2593975" cy="3703955"/>
          </a:xfrm>
          <a:prstGeom prst="rect">
            <a:avLst/>
          </a:prstGeom>
        </p:spPr>
      </p:pic>
      <p:sp>
        <p:nvSpPr>
          <p:cNvPr id="2" name="文本框 1"/>
          <p:cNvSpPr txBox="1"/>
          <p:nvPr/>
        </p:nvSpPr>
        <p:spPr>
          <a:xfrm>
            <a:off x="2627790" y="1384917"/>
            <a:ext cx="1447060" cy="215444"/>
          </a:xfrm>
          <a:prstGeom prst="rect">
            <a:avLst/>
          </a:prstGeom>
          <a:noFill/>
        </p:spPr>
        <p:txBody>
          <a:bodyPr wrap="square" rtlCol="0">
            <a:spAutoFit/>
          </a:bodyPr>
          <a:lstStyle/>
          <a:p>
            <a:r>
              <a:rPr lang="en-US" altLang="zh-CN" sz="800" dirty="0">
                <a:solidFill>
                  <a:srgbClr val="FFFFFF"/>
                </a:solidFill>
              </a:rPr>
              <a:t>https://www.ypppt.com/</a:t>
            </a:r>
            <a:endParaRPr lang="zh-CN" altLang="en-US" sz="800" dirty="0">
              <a:solidFill>
                <a:srgbClr val="FFFFFF"/>
              </a:solidFill>
            </a:endParaRPr>
          </a:p>
        </p:txBody>
      </p:sp>
      <p:sp>
        <p:nvSpPr>
          <p:cNvPr id="4" name="TextBox 3">
            <a:extLst>
              <a:ext uri="{FF2B5EF4-FFF2-40B4-BE49-F238E27FC236}">
                <a16:creationId xmlns:a16="http://schemas.microsoft.com/office/drawing/2014/main" id="{40265437-225D-1149-D247-C061858067CB}"/>
              </a:ext>
            </a:extLst>
          </p:cNvPr>
          <p:cNvSpPr txBox="1"/>
          <p:nvPr/>
        </p:nvSpPr>
        <p:spPr>
          <a:xfrm>
            <a:off x="1001395" y="4154741"/>
            <a:ext cx="6096000" cy="2092881"/>
          </a:xfrm>
          <a:prstGeom prst="rect">
            <a:avLst/>
          </a:prstGeom>
          <a:noFill/>
        </p:spPr>
        <p:txBody>
          <a:bodyPr wrap="square">
            <a:spAutoFit/>
          </a:bodyPr>
          <a:lstStyle/>
          <a:p>
            <a:pPr marL="285750" indent="-285750">
              <a:buFont typeface="Arial" panose="020B0604020202020204" pitchFamily="34" charset="0"/>
              <a:buChar char="•"/>
            </a:pPr>
            <a:r>
              <a:rPr lang="en-US" sz="1800" dirty="0"/>
              <a:t>No matter how organized we are, there are only 24 hours in a day.  </a:t>
            </a:r>
          </a:p>
          <a:p>
            <a:pPr marL="171450" indent="-171450">
              <a:buFont typeface="Arial" panose="020B0604020202020204" pitchFamily="34" charset="0"/>
              <a:buChar char="•"/>
            </a:pPr>
            <a:endParaRPr lang="en-US" sz="1100" dirty="0"/>
          </a:p>
          <a:p>
            <a:pPr marL="285750" indent="-285750">
              <a:buFont typeface="Arial" panose="020B0604020202020204" pitchFamily="34" charset="0"/>
              <a:buChar char="•"/>
            </a:pPr>
            <a:r>
              <a:rPr lang="en-US" sz="1800" dirty="0"/>
              <a:t>All we can actually “manage” is ourselves and what we do with the time that we have. </a:t>
            </a:r>
          </a:p>
          <a:p>
            <a:pPr marL="171450" indent="-171450">
              <a:buFont typeface="Arial" panose="020B0604020202020204" pitchFamily="34" charset="0"/>
              <a:buChar char="•"/>
            </a:pPr>
            <a:endParaRPr lang="en-US" sz="1100" dirty="0"/>
          </a:p>
          <a:p>
            <a:pPr marL="285750" indent="-285750">
              <a:buFont typeface="Arial" panose="020B0604020202020204" pitchFamily="34" charset="0"/>
              <a:buChar char="•"/>
            </a:pPr>
            <a:r>
              <a:rPr lang="en-US" sz="1800" dirty="0"/>
              <a:t>You can change your behaviors, but you can not change time.</a:t>
            </a:r>
          </a:p>
        </p:txBody>
      </p:sp>
      <p:sp>
        <p:nvSpPr>
          <p:cNvPr id="5" name="文本框 18">
            <a:extLst>
              <a:ext uri="{FF2B5EF4-FFF2-40B4-BE49-F238E27FC236}">
                <a16:creationId xmlns:a16="http://schemas.microsoft.com/office/drawing/2014/main" id="{54547DA1-90CF-C766-01FD-CCC8F87B1E50}"/>
              </a:ext>
            </a:extLst>
          </p:cNvPr>
          <p:cNvSpPr txBox="1"/>
          <p:nvPr/>
        </p:nvSpPr>
        <p:spPr>
          <a:xfrm>
            <a:off x="1085532" y="3453212"/>
            <a:ext cx="6096000" cy="400050"/>
          </a:xfrm>
          <a:prstGeom prst="rect">
            <a:avLst/>
          </a:prstGeom>
          <a:noFill/>
        </p:spPr>
        <p:txBody>
          <a:bodyPr wrap="square">
            <a:spAutoFit/>
          </a:bodyPr>
          <a:lstStyle/>
          <a:p>
            <a:r>
              <a:rPr lang="en-US" altLang="zh-CN" sz="2000" b="1" dirty="0">
                <a:solidFill>
                  <a:srgbClr val="0070C0"/>
                </a:solidFill>
                <a:latin typeface="微软雅黑" panose="020B0503020204020204" pitchFamily="34" charset="-122"/>
                <a:ea typeface="微软雅黑" panose="020B0503020204020204" pitchFamily="34" charset="-122"/>
              </a:rPr>
              <a:t>Time </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001395" y="555625"/>
            <a:ext cx="6096000" cy="400050"/>
          </a:xfrm>
          <a:prstGeom prst="rect">
            <a:avLst/>
          </a:prstGeom>
          <a:noFill/>
        </p:spPr>
        <p:txBody>
          <a:bodyPr wrap="square">
            <a:spAutoFit/>
          </a:bodyPr>
          <a:lstStyle/>
          <a:p>
            <a:r>
              <a:rPr lang="en-US" altLang="zh-CN" sz="2000" b="1" dirty="0">
                <a:solidFill>
                  <a:srgbClr val="0070C0"/>
                </a:solidFill>
                <a:latin typeface="微软雅黑" panose="020B0503020204020204" pitchFamily="34" charset="-122"/>
                <a:ea typeface="微软雅黑" panose="020B0503020204020204" pitchFamily="34" charset="-122"/>
              </a:rPr>
              <a:t>Time management</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129554" y="2202341"/>
            <a:ext cx="7598248" cy="3118204"/>
            <a:chOff x="1001486" y="1921485"/>
            <a:chExt cx="7598248" cy="3118204"/>
          </a:xfrm>
        </p:grpSpPr>
        <p:sp>
          <p:nvSpPr>
            <p:cNvPr id="7" name="文本框 6"/>
            <p:cNvSpPr txBox="1"/>
            <p:nvPr/>
          </p:nvSpPr>
          <p:spPr>
            <a:xfrm>
              <a:off x="1001486" y="1921485"/>
              <a:ext cx="2636321" cy="461665"/>
            </a:xfrm>
            <a:prstGeom prst="rect">
              <a:avLst/>
            </a:prstGeom>
            <a:noFill/>
          </p:spPr>
          <p:txBody>
            <a:bodyPr wrap="square" rtlCol="0">
              <a:spAutoFit/>
            </a:bodyPr>
            <a:lstStyle/>
            <a:p>
              <a:pPr marL="342900" indent="-342900">
                <a:buFont typeface="Wingdings" panose="05000000000000000000" pitchFamily="2" charset="2"/>
                <a:buChar char="l"/>
              </a:pPr>
              <a:r>
                <a:rPr lang="en-US" altLang="zh-CN" sz="2400" b="1" u="sng" dirty="0">
                  <a:solidFill>
                    <a:srgbClr val="0070C0"/>
                  </a:solidFill>
                  <a:latin typeface="微软雅黑" panose="020B0503020204020204" pitchFamily="34" charset="-122"/>
                  <a:ea typeface="微软雅黑" panose="020B0503020204020204" pitchFamily="34" charset="-122"/>
                </a:rPr>
                <a:t>Game rules</a:t>
              </a:r>
              <a:endParaRPr lang="zh-CN" altLang="en-US" sz="2400" b="1" u="sng"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099458" y="2647037"/>
              <a:ext cx="6096000" cy="1289905"/>
            </a:xfrm>
            <a:prstGeom prst="rect">
              <a:avLst/>
            </a:prstGeom>
            <a:noFill/>
          </p:spPr>
          <p:txBody>
            <a:bodyPr wrap="square">
              <a:spAutoFit/>
            </a:bodyPr>
            <a:lstStyle/>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Game</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1. Close your eye</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no </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talk</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wait for command</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2. </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Command</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Start</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Feel enough 60</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s</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stand up</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099458" y="4165282"/>
              <a:ext cx="6096000" cy="874407"/>
            </a:xfrm>
            <a:prstGeom prst="rect">
              <a:avLst/>
            </a:prstGeom>
            <a:noFill/>
          </p:spPr>
          <p:txBody>
            <a:bodyPr wrap="square">
              <a:spAutoFit/>
            </a:bodyPr>
            <a:lstStyle/>
            <a:p>
              <a:pPr>
                <a:lnSpc>
                  <a:spcPct val="15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Game </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1. Prepare paper and pen</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p>
            <a:p>
              <a:pPr>
                <a:lnSpc>
                  <a:spcPct val="150000"/>
                </a:lnSpc>
              </a:pP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2.</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Command</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Start</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and</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Stop</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899544" y="4402430"/>
              <a:ext cx="1700190" cy="400110"/>
            </a:xfrm>
            <a:prstGeom prst="rect">
              <a:avLst/>
            </a:prstGeom>
            <a:solidFill>
              <a:srgbClr val="0070C0"/>
            </a:solidFill>
          </p:spPr>
          <p:txBody>
            <a:bodyPr wrap="squar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60s Rush</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6899544" y="2795049"/>
              <a:ext cx="1700190" cy="707886"/>
            </a:xfrm>
            <a:prstGeom prst="rect">
              <a:avLst/>
            </a:prstGeom>
            <a:solidFill>
              <a:srgbClr val="0070C0"/>
            </a:solidFill>
          </p:spPr>
          <p:txBody>
            <a:bodyPr wrap="squar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60s Boredom</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5425" y="1748155"/>
            <a:ext cx="2529840" cy="33616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001395" y="555625"/>
            <a:ext cx="6096000" cy="400050"/>
          </a:xfrm>
          <a:prstGeom prst="rect">
            <a:avLst/>
          </a:prstGeom>
          <a:noFill/>
        </p:spPr>
        <p:txBody>
          <a:bodyPr wrap="square">
            <a:spAutoFit/>
          </a:bodyPr>
          <a:lstStyle/>
          <a:p>
            <a:r>
              <a:rPr lang="en-US" altLang="zh-CN" sz="2000" b="1" dirty="0">
                <a:solidFill>
                  <a:srgbClr val="0070C0"/>
                </a:solidFill>
                <a:latin typeface="微软雅黑" panose="020B0503020204020204" pitchFamily="34" charset="-122"/>
                <a:ea typeface="微软雅黑" panose="020B0503020204020204" pitchFamily="34" charset="-122"/>
              </a:rPr>
              <a:t>Time management</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70034" y="1636677"/>
            <a:ext cx="10474908" cy="874407"/>
          </a:xfrm>
          <a:prstGeom prst="rect">
            <a:avLst/>
          </a:prstGeom>
          <a:noFill/>
          <a:ln w="19050">
            <a:solidFill>
              <a:srgbClr val="0070C0"/>
            </a:solidFill>
            <a:prstDash val="lgDash"/>
          </a:ln>
        </p:spPr>
        <p:txBody>
          <a:bodyPr wrap="square">
            <a:spAutoFit/>
          </a:bodyPr>
          <a:lstStyle/>
          <a:p>
            <a:pPr lvl="0">
              <a:lnSpc>
                <a:spcPct val="150000"/>
              </a:lnSpc>
            </a:pPr>
            <a:r>
              <a:rPr lang="en-US" altLang="zh-CN" kern="0" dirty="0">
                <a:solidFill>
                  <a:sysClr val="windowText" lastClr="000000"/>
                </a:solidFill>
                <a:latin typeface="微软雅黑" panose="020B0503020204020204" pitchFamily="34" charset="-122"/>
                <a:ea typeface="微软雅黑" panose="020B0503020204020204" pitchFamily="34" charset="-122"/>
              </a:rPr>
              <a:t>With the same 60s,  we can do different actions, and feel the difference in speed. It reminds us to value time and use time smart. </a:t>
            </a: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770034" y="3620743"/>
            <a:ext cx="6926166" cy="2681632"/>
          </a:xfrm>
          <a:prstGeom prst="rect">
            <a:avLst/>
          </a:prstGeom>
          <a:noFill/>
        </p:spPr>
        <p:txBody>
          <a:bodyPr wrap="square">
            <a:spAutoFit/>
          </a:bodyPr>
          <a:lstStyle/>
          <a:p>
            <a:pPr marL="285750" lvl="0" indent="-285750">
              <a:buFont typeface="Arial" panose="020B0604020202020204" pitchFamily="34" charset="0"/>
              <a:buChar char="•"/>
            </a:pPr>
            <a:r>
              <a:rPr lang="en-US" b="1" dirty="0"/>
              <a:t>What do you tend to waste time on?  </a:t>
            </a:r>
          </a:p>
          <a:p>
            <a:pPr marL="742950" lvl="1" indent="-285750">
              <a:buFont typeface="Arial" panose="020B0604020202020204" pitchFamily="34" charset="0"/>
              <a:buChar char="•"/>
            </a:pPr>
            <a:r>
              <a:rPr lang="en-US" dirty="0"/>
              <a:t>telephone calls, TV, internet, email, etc.</a:t>
            </a:r>
          </a:p>
          <a:p>
            <a:pPr marL="742950" lvl="1" indent="-285750">
              <a:buFont typeface="Arial" panose="020B0604020202020204" pitchFamily="34" charset="0"/>
              <a:buChar char="•"/>
            </a:pPr>
            <a:endParaRPr lang="en-US" dirty="0"/>
          </a:p>
          <a:p>
            <a:pPr marL="285750" lvl="0" indent="-285750">
              <a:buFont typeface="Arial" panose="020B0604020202020204" pitchFamily="34" charset="0"/>
              <a:buChar char="•"/>
            </a:pPr>
            <a:r>
              <a:rPr lang="en-US" b="1" dirty="0"/>
              <a:t>When do you tend to lose time? </a:t>
            </a:r>
          </a:p>
          <a:p>
            <a:pPr marL="742950" lvl="1" indent="-285750">
              <a:buFont typeface="Arial" panose="020B0604020202020204" pitchFamily="34" charset="0"/>
              <a:buChar char="•"/>
            </a:pPr>
            <a:r>
              <a:rPr lang="en-US" dirty="0"/>
              <a:t>Interruptions, mistakes, falling behind, waiting, etc.</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b="1" dirty="0"/>
              <a:t>Procrastination?</a:t>
            </a:r>
          </a:p>
          <a:p>
            <a:pPr marL="742950" lvl="1" indent="-285750">
              <a:buFont typeface="Arial" panose="020B0604020202020204" pitchFamily="34" charset="0"/>
              <a:buChar char="•"/>
            </a:pPr>
            <a:r>
              <a:rPr lang="en-US" dirty="0"/>
              <a:t>Do you put things off or do “fun” things first?</a:t>
            </a:r>
          </a:p>
          <a:p>
            <a:pPr marL="342900" lvl="0" indent="-342900">
              <a:lnSpc>
                <a:spcPct val="150000"/>
              </a:lnSpc>
              <a:buFont typeface="Arial" panose="020B0604020202020204" pitchFamily="34" charset="0"/>
              <a:buChar char="•"/>
            </a:pPr>
            <a:endParaRPr lang="en-US" b="1" dirty="0"/>
          </a:p>
        </p:txBody>
      </p:sp>
      <p:pic>
        <p:nvPicPr>
          <p:cNvPr id="3" name="图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8470" y="2968625"/>
            <a:ext cx="2727960" cy="3262630"/>
          </a:xfrm>
          <a:prstGeom prst="rect">
            <a:avLst/>
          </a:prstGeom>
        </p:spPr>
      </p:pic>
      <p:sp>
        <p:nvSpPr>
          <p:cNvPr id="2" name="文本框 18">
            <a:extLst>
              <a:ext uri="{FF2B5EF4-FFF2-40B4-BE49-F238E27FC236}">
                <a16:creationId xmlns:a16="http://schemas.microsoft.com/office/drawing/2014/main" id="{C435AA92-AF00-4CFF-2B53-9B04200550C6}"/>
              </a:ext>
            </a:extLst>
          </p:cNvPr>
          <p:cNvSpPr txBox="1"/>
          <p:nvPr/>
        </p:nvSpPr>
        <p:spPr>
          <a:xfrm>
            <a:off x="1065531" y="2956412"/>
            <a:ext cx="6096000" cy="400050"/>
          </a:xfrm>
          <a:prstGeom prst="rect">
            <a:avLst/>
          </a:prstGeom>
          <a:noFill/>
        </p:spPr>
        <p:txBody>
          <a:bodyPr wrap="square">
            <a:spAutoFit/>
          </a:bodyPr>
          <a:lstStyle/>
          <a:p>
            <a:r>
              <a:rPr lang="en-US" altLang="zh-CN" sz="2000" b="1" dirty="0">
                <a:solidFill>
                  <a:srgbClr val="0070C0"/>
                </a:solidFill>
                <a:latin typeface="微软雅黑" panose="020B0503020204020204" pitchFamily="34" charset="-122"/>
                <a:ea typeface="微软雅黑" panose="020B0503020204020204" pitchFamily="34" charset="-122"/>
              </a:rPr>
              <a:t>Wasting time</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001395" y="555625"/>
            <a:ext cx="6096000" cy="400050"/>
          </a:xfrm>
          <a:prstGeom prst="rect">
            <a:avLst/>
          </a:prstGeom>
          <a:noFill/>
        </p:spPr>
        <p:txBody>
          <a:bodyPr wrap="square">
            <a:spAutoFit/>
          </a:bodyPr>
          <a:lstStyle/>
          <a:p>
            <a:r>
              <a:rPr lang="en-US" altLang="zh-CN" sz="2000" b="1" dirty="0">
                <a:solidFill>
                  <a:srgbClr val="0070C0"/>
                </a:solidFill>
                <a:latin typeface="微软雅黑" panose="020B0503020204020204" pitchFamily="34" charset="-122"/>
                <a:ea typeface="微软雅黑" panose="020B0503020204020204" pitchFamily="34" charset="-122"/>
              </a:rPr>
              <a:t>Time management</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108075" y="1852295"/>
            <a:ext cx="5153660" cy="4769883"/>
            <a:chOff x="737762" y="1899094"/>
            <a:chExt cx="5153586" cy="4770101"/>
          </a:xfrm>
        </p:grpSpPr>
        <p:sp>
          <p:nvSpPr>
            <p:cNvPr id="7" name="TOP-PPT -6-2"/>
            <p:cNvSpPr txBox="1"/>
            <p:nvPr/>
          </p:nvSpPr>
          <p:spPr>
            <a:xfrm>
              <a:off x="1075177" y="1899094"/>
              <a:ext cx="3601326" cy="461665"/>
            </a:xfrm>
            <a:prstGeom prst="rect">
              <a:avLst/>
            </a:prstGeom>
            <a:solidFill>
              <a:srgbClr val="0070C0"/>
            </a:solid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spcBef>
                  <a:spcPct val="0"/>
                </a:spcBef>
                <a:buClr>
                  <a:schemeClr val="tx1">
                    <a:lumMod val="85000"/>
                    <a:lumOff val="15000"/>
                  </a:schemeClr>
                </a:buClr>
                <a:buSzPct val="105000"/>
                <a:defRPr/>
              </a:pPr>
              <a:r>
                <a:rPr lang="en-US" altLang="zh-CN" sz="2400" b="1" kern="0" dirty="0">
                  <a:solidFill>
                    <a:schemeClr val="bg1"/>
                  </a:solidFill>
                  <a:latin typeface="微软雅黑" panose="020B0503020204020204" pitchFamily="34" charset="-122"/>
                  <a:ea typeface="微软雅黑" panose="020B0503020204020204" pitchFamily="34" charset="-122"/>
                </a:rPr>
                <a:t>Goals setting</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
          <p:nvSpPr>
            <p:cNvPr id="8" name="TOP-PPT -6-1"/>
            <p:cNvSpPr/>
            <p:nvPr/>
          </p:nvSpPr>
          <p:spPr>
            <a:xfrm>
              <a:off x="737762" y="1933781"/>
              <a:ext cx="5153586" cy="4735414"/>
            </a:xfrm>
            <a:prstGeom prst="ellipse">
              <a:avLst/>
            </a:prstGeom>
          </p:spPr>
          <p:txBody>
            <a:bodyPr wrap="square">
              <a:spAutoFit/>
            </a:bodyPr>
            <a:lstStyle/>
            <a:p>
              <a:pPr>
                <a:lnSpc>
                  <a:spcPct val="150000"/>
                </a:lnSpc>
                <a:buClr>
                  <a:schemeClr val="tx1">
                    <a:lumMod val="85000"/>
                    <a:lumOff val="15000"/>
                  </a:schemeClr>
                </a:buClr>
                <a:defRPr/>
              </a:pPr>
              <a:r>
                <a:rPr lang="en-US" altLang="zh-CN" noProof="1">
                  <a:solidFill>
                    <a:sysClr val="windowText" lastClr="000000"/>
                  </a:solidFill>
                  <a:latin typeface="微软雅黑" panose="020B0503020204020204" pitchFamily="34" charset="-122"/>
                  <a:ea typeface="微软雅黑" panose="020B0503020204020204" pitchFamily="34" charset="-122"/>
                  <a:cs typeface="Open Sans Light" panose="020B0306030504020204" pitchFamily="34" charset="0"/>
                </a:rPr>
                <a:t>Extracurricular: Based on the goal pyramid, draft your preliminary lifespan</a:t>
              </a:r>
            </a:p>
            <a:p>
              <a:pPr marL="342900" indent="-342900">
                <a:lnSpc>
                  <a:spcPct val="150000"/>
                </a:lnSpc>
                <a:buClr>
                  <a:schemeClr val="tx1">
                    <a:lumMod val="85000"/>
                    <a:lumOff val="15000"/>
                  </a:schemeClr>
                </a:buClr>
                <a:buFont typeface="+mj-lt"/>
                <a:buAutoNum type="arabicPeriod"/>
                <a:defRPr/>
              </a:pPr>
              <a:r>
                <a:rPr lang="en-US" altLang="zh-CN" noProof="1">
                  <a:solidFill>
                    <a:sysClr val="windowText" lastClr="000000"/>
                  </a:solidFill>
                  <a:latin typeface="微软雅黑" panose="020B0503020204020204" pitchFamily="34" charset="-122"/>
                  <a:ea typeface="微软雅黑" panose="020B0503020204020204" pitchFamily="34" charset="-122"/>
                  <a:cs typeface="Open Sans Light" panose="020B0306030504020204" pitchFamily="34" charset="0"/>
                </a:rPr>
                <a:t>Life goals</a:t>
              </a:r>
              <a:endParaRPr lang="zh-CN" altLang="en-US" noProof="1">
                <a:solidFill>
                  <a:sysClr val="windowText" lastClr="000000"/>
                </a:solidFill>
                <a:latin typeface="微软雅黑" panose="020B0503020204020204" pitchFamily="34" charset="-122"/>
                <a:ea typeface="微软雅黑" panose="020B0503020204020204" pitchFamily="34" charset="-122"/>
                <a:cs typeface="Open Sans Light" panose="020B0306030504020204" pitchFamily="34" charset="0"/>
              </a:endParaRPr>
            </a:p>
            <a:p>
              <a:pPr marL="342900" indent="-342900">
                <a:lnSpc>
                  <a:spcPct val="150000"/>
                </a:lnSpc>
                <a:buClr>
                  <a:schemeClr val="tx1">
                    <a:lumMod val="85000"/>
                    <a:lumOff val="15000"/>
                  </a:schemeClr>
                </a:buClr>
                <a:buFont typeface="+mj-lt"/>
                <a:buAutoNum type="arabicPeriod"/>
                <a:defRPr/>
              </a:pPr>
              <a:r>
                <a:rPr lang="en-US" altLang="zh-CN" noProof="1">
                  <a:solidFill>
                    <a:sysClr val="windowText" lastClr="000000"/>
                  </a:solidFill>
                  <a:latin typeface="微软雅黑" panose="020B0503020204020204" pitchFamily="34" charset="-122"/>
                  <a:ea typeface="微软雅黑" panose="020B0503020204020204" pitchFamily="34" charset="-122"/>
                  <a:cs typeface="Open Sans Light" panose="020B0306030504020204" pitchFamily="34" charset="0"/>
                </a:rPr>
                <a:t>10-year goals</a:t>
              </a:r>
              <a:endParaRPr lang="zh-CN" altLang="en-US" noProof="1">
                <a:solidFill>
                  <a:sysClr val="windowText" lastClr="000000"/>
                </a:solidFill>
                <a:latin typeface="微软雅黑" panose="020B0503020204020204" pitchFamily="34" charset="-122"/>
                <a:ea typeface="微软雅黑" panose="020B0503020204020204" pitchFamily="34" charset="-122"/>
                <a:cs typeface="Open Sans Light" panose="020B0306030504020204" pitchFamily="34" charset="0"/>
              </a:endParaRPr>
            </a:p>
            <a:p>
              <a:pPr marL="342900" indent="-342900">
                <a:lnSpc>
                  <a:spcPct val="150000"/>
                </a:lnSpc>
                <a:buClr>
                  <a:schemeClr val="tx1">
                    <a:lumMod val="85000"/>
                    <a:lumOff val="15000"/>
                  </a:schemeClr>
                </a:buClr>
                <a:buFont typeface="+mj-lt"/>
                <a:buAutoNum type="arabicPeriod"/>
                <a:defRPr/>
              </a:pPr>
              <a:r>
                <a:rPr lang="en-US" altLang="zh-CN" noProof="1">
                  <a:solidFill>
                    <a:sysClr val="windowText" lastClr="000000"/>
                  </a:solidFill>
                  <a:latin typeface="微软雅黑" panose="020B0503020204020204" pitchFamily="34" charset="-122"/>
                  <a:ea typeface="微软雅黑" panose="020B0503020204020204" pitchFamily="34" charset="-122"/>
                  <a:cs typeface="Open Sans Light" panose="020B0306030504020204" pitchFamily="34" charset="0"/>
                </a:rPr>
                <a:t>3-year goals</a:t>
              </a:r>
              <a:endParaRPr lang="zh-CN" altLang="en-US" noProof="1">
                <a:solidFill>
                  <a:sysClr val="windowText" lastClr="000000"/>
                </a:solidFill>
                <a:latin typeface="微软雅黑" panose="020B0503020204020204" pitchFamily="34" charset="-122"/>
                <a:ea typeface="微软雅黑" panose="020B0503020204020204" pitchFamily="34" charset="-122"/>
                <a:cs typeface="Open Sans Light" panose="020B0306030504020204" pitchFamily="34" charset="0"/>
              </a:endParaRPr>
            </a:p>
            <a:p>
              <a:pPr marL="342900" indent="-342900">
                <a:lnSpc>
                  <a:spcPct val="150000"/>
                </a:lnSpc>
                <a:buClr>
                  <a:schemeClr val="tx1">
                    <a:lumMod val="85000"/>
                    <a:lumOff val="15000"/>
                  </a:schemeClr>
                </a:buClr>
                <a:buFont typeface="+mj-lt"/>
                <a:buAutoNum type="arabicPeriod"/>
                <a:defRPr/>
              </a:pPr>
              <a:r>
                <a:rPr lang="en-US" altLang="zh-CN" noProof="1">
                  <a:solidFill>
                    <a:sysClr val="windowText" lastClr="000000"/>
                  </a:solidFill>
                  <a:latin typeface="微软雅黑" panose="020B0503020204020204" pitchFamily="34" charset="-122"/>
                  <a:ea typeface="微软雅黑" panose="020B0503020204020204" pitchFamily="34" charset="-122"/>
                  <a:cs typeface="Open Sans Light" panose="020B0306030504020204" pitchFamily="34" charset="0"/>
                </a:rPr>
                <a:t>Annual goals</a:t>
              </a:r>
              <a:endParaRPr lang="zh-CN" altLang="en-US" noProof="1">
                <a:solidFill>
                  <a:sysClr val="windowText" lastClr="000000"/>
                </a:solidFill>
                <a:latin typeface="微软雅黑" panose="020B0503020204020204" pitchFamily="34" charset="-122"/>
                <a:ea typeface="微软雅黑" panose="020B0503020204020204" pitchFamily="34" charset="-122"/>
                <a:cs typeface="Open Sans Light" panose="020B0306030504020204" pitchFamily="34" charset="0"/>
              </a:endParaRPr>
            </a:p>
            <a:p>
              <a:pPr marL="342900" indent="-342900">
                <a:lnSpc>
                  <a:spcPct val="150000"/>
                </a:lnSpc>
                <a:buClr>
                  <a:schemeClr val="tx1">
                    <a:lumMod val="85000"/>
                    <a:lumOff val="15000"/>
                  </a:schemeClr>
                </a:buClr>
                <a:buFont typeface="+mj-lt"/>
                <a:buAutoNum type="arabicPeriod"/>
                <a:defRPr/>
              </a:pPr>
              <a:r>
                <a:rPr lang="en-US" altLang="zh-CN" noProof="1">
                  <a:solidFill>
                    <a:sysClr val="windowText" lastClr="000000"/>
                  </a:solidFill>
                  <a:latin typeface="微软雅黑" panose="020B0503020204020204" pitchFamily="34" charset="-122"/>
                  <a:ea typeface="微软雅黑" panose="020B0503020204020204" pitchFamily="34" charset="-122"/>
                  <a:cs typeface="Open Sans Light" panose="020B0306030504020204" pitchFamily="34" charset="0"/>
                </a:rPr>
                <a:t>Monthly and Weekly goals</a:t>
              </a:r>
              <a:endParaRPr lang="zh-CN" altLang="en-US" noProof="1">
                <a:solidFill>
                  <a:sysClr val="windowText" lastClr="000000"/>
                </a:solidFill>
                <a:latin typeface="微软雅黑" panose="020B0503020204020204" pitchFamily="34" charset="-122"/>
                <a:ea typeface="微软雅黑" panose="020B0503020204020204" pitchFamily="34" charset="-122"/>
                <a:cs typeface="Open Sans Light" panose="020B0306030504020204" pitchFamily="34" charset="0"/>
              </a:endParaRPr>
            </a:p>
          </p:txBody>
        </p:sp>
      </p:grpSp>
      <p:grpSp>
        <p:nvGrpSpPr>
          <p:cNvPr id="6" name="组合 5"/>
          <p:cNvGrpSpPr/>
          <p:nvPr/>
        </p:nvGrpSpPr>
        <p:grpSpPr>
          <a:xfrm>
            <a:off x="5657009" y="1846550"/>
            <a:ext cx="6328282" cy="4463279"/>
            <a:chOff x="5384471" y="1770554"/>
            <a:chExt cx="6328105" cy="4463194"/>
          </a:xfrm>
        </p:grpSpPr>
        <p:sp>
          <p:nvSpPr>
            <p:cNvPr id="10" name="TOP-PPT -5-1"/>
            <p:cNvSpPr/>
            <p:nvPr/>
          </p:nvSpPr>
          <p:spPr>
            <a:xfrm flipH="1">
              <a:off x="5384471" y="2082898"/>
              <a:ext cx="6328105" cy="4150850"/>
            </a:xfrm>
            <a:prstGeom prst="ellipse">
              <a:avLst/>
            </a:prstGeom>
          </p:spPr>
          <p:txBody>
            <a:bodyPr wrap="square">
              <a:spAutoFit/>
            </a:bodyPr>
            <a:lstStyle/>
            <a:p>
              <a:pPr algn="just">
                <a:lnSpc>
                  <a:spcPct val="150000"/>
                </a:lnSpc>
                <a:buClr>
                  <a:srgbClr val="E24848"/>
                </a:buCl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rPr>
                <a:t>If you have no daily plan, your time is easy to be controlled by others.</a:t>
              </a:r>
            </a:p>
            <a:p>
              <a:pPr marL="342900" indent="-342900" algn="just">
                <a:lnSpc>
                  <a:spcPct val="150000"/>
                </a:lnSpc>
                <a:buClr>
                  <a:schemeClr val="tx1">
                    <a:lumMod val="85000"/>
                    <a:lumOff val="15000"/>
                  </a:schemeClr>
                </a:buClr>
                <a:buFont typeface="+mj-lt"/>
                <a:buAutoNum type="arabicPeriod"/>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rPr>
                <a:t>Write down the task to be completed today in a notebook</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endParaRPr>
            </a:p>
            <a:p>
              <a:pPr marL="342900" indent="-342900" algn="just">
                <a:lnSpc>
                  <a:spcPct val="150000"/>
                </a:lnSpc>
                <a:buClr>
                  <a:schemeClr val="tx1">
                    <a:lumMod val="85000"/>
                    <a:lumOff val="15000"/>
                  </a:schemeClr>
                </a:buClr>
                <a:buFont typeface="+mj-lt"/>
                <a:buAutoNum type="arabicPeriod"/>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rPr>
                <a:t>Plan before starting to study</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endParaRPr>
            </a:p>
            <a:p>
              <a:pPr marL="342900" indent="-342900" algn="just">
                <a:lnSpc>
                  <a:spcPct val="150000"/>
                </a:lnSpc>
                <a:buClr>
                  <a:schemeClr val="tx1">
                    <a:lumMod val="85000"/>
                    <a:lumOff val="15000"/>
                  </a:schemeClr>
                </a:buClr>
                <a:buFont typeface="+mj-lt"/>
                <a:buAutoNum type="arabicPeriod"/>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rPr>
                <a:t>You don’t have to set specific time</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endParaRPr>
            </a:p>
            <a:p>
              <a:pPr marL="342900" indent="-342900" algn="just">
                <a:lnSpc>
                  <a:spcPct val="150000"/>
                </a:lnSpc>
                <a:buClr>
                  <a:schemeClr val="tx1">
                    <a:lumMod val="85000"/>
                    <a:lumOff val="15000"/>
                  </a:schemeClr>
                </a:buClr>
                <a:buFont typeface="+mj-lt"/>
                <a:buAutoNum type="arabicPeriod"/>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rPr>
                <a:t>Arrange study time independently, </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11" name="TOP-PPT -5-2"/>
            <p:cNvSpPr txBox="1"/>
            <p:nvPr/>
          </p:nvSpPr>
          <p:spPr>
            <a:xfrm flipH="1">
              <a:off x="6905252" y="1770554"/>
              <a:ext cx="3286542" cy="461665"/>
            </a:xfrm>
            <a:prstGeom prst="rect">
              <a:avLst/>
            </a:prstGeom>
            <a:solidFill>
              <a:srgbClr val="0070C0"/>
            </a:solidFill>
            <a:ln>
              <a:solidFill>
                <a:srgbClr val="0070C0"/>
              </a:solidFill>
            </a:ln>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en-US" altLang="zh-CN" sz="2400" b="1" kern="0" dirty="0">
                  <a:solidFill>
                    <a:schemeClr val="bg1"/>
                  </a:solidFill>
                  <a:latin typeface="微软雅黑" panose="020B0503020204020204" pitchFamily="34" charset="-122"/>
                  <a:ea typeface="微软雅黑" panose="020B0503020204020204" pitchFamily="34" charset="-122"/>
                </a:rPr>
                <a:t>Daily objectives</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445563" y="3289431"/>
            <a:ext cx="4719734" cy="2308324"/>
          </a:xfrm>
          <a:prstGeom prst="rect">
            <a:avLst/>
          </a:prstGeom>
          <a:noFill/>
        </p:spPr>
        <p:txBody>
          <a:bodyPr wrap="square">
            <a:spAutoFit/>
          </a:bodyPr>
          <a:lstStyle/>
          <a:p>
            <a:r>
              <a:rPr lang="en-US" altLang="zh-CN"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Effective </a:t>
            </a:r>
          </a:p>
          <a:p>
            <a:r>
              <a:rPr lang="en-US" altLang="zh-CN"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Time management </a:t>
            </a:r>
            <a:endParaRPr lang="zh-CN" altLang="en-US"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文本框 11"/>
          <p:cNvSpPr txBox="1"/>
          <p:nvPr/>
        </p:nvSpPr>
        <p:spPr>
          <a:xfrm>
            <a:off x="6445563" y="2000784"/>
            <a:ext cx="3211426" cy="830997"/>
          </a:xfrm>
          <a:prstGeom prst="rect">
            <a:avLst/>
          </a:prstGeom>
          <a:noFill/>
        </p:spPr>
        <p:txBody>
          <a:bodyPr wrap="square">
            <a:spAutoFit/>
          </a:bodyPr>
          <a:lstStyle/>
          <a:p>
            <a:r>
              <a:rPr lang="en-US" altLang="zh-CN" sz="4800" dirty="0">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rPr>
              <a:t>Chapter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custDataLst>
              <p:tags r:id="rId1"/>
            </p:custDataLst>
            <p:extLst>
              <p:ext uri="{D42A27DB-BD31-4B8C-83A1-F6EECF244321}">
                <p14:modId xmlns:p14="http://schemas.microsoft.com/office/powerpoint/2010/main" val="2954696669"/>
              </p:ext>
            </p:extLst>
          </p:nvPr>
        </p:nvGraphicFramePr>
        <p:xfrm>
          <a:off x="1001395" y="2675624"/>
          <a:ext cx="9968568" cy="2982760"/>
        </p:xfrm>
        <a:graphic>
          <a:graphicData uri="http://schemas.openxmlformats.org/drawingml/2006/table">
            <a:tbl>
              <a:tblPr firstRow="1" bandRow="1">
                <a:tableStyleId>{7DF18680-E054-41AD-8BC1-D1AEF772440D}</a:tableStyleId>
              </a:tblPr>
              <a:tblGrid>
                <a:gridCol w="1689613">
                  <a:extLst>
                    <a:ext uri="{9D8B030D-6E8A-4147-A177-3AD203B41FA5}">
                      <a16:colId xmlns:a16="http://schemas.microsoft.com/office/drawing/2014/main" val="20000"/>
                    </a:ext>
                  </a:extLst>
                </a:gridCol>
                <a:gridCol w="4161665">
                  <a:extLst>
                    <a:ext uri="{9D8B030D-6E8A-4147-A177-3AD203B41FA5}">
                      <a16:colId xmlns:a16="http://schemas.microsoft.com/office/drawing/2014/main" val="20001"/>
                    </a:ext>
                  </a:extLst>
                </a:gridCol>
                <a:gridCol w="4117290">
                  <a:extLst>
                    <a:ext uri="{9D8B030D-6E8A-4147-A177-3AD203B41FA5}">
                      <a16:colId xmlns:a16="http://schemas.microsoft.com/office/drawing/2014/main" val="20002"/>
                    </a:ext>
                  </a:extLst>
                </a:gridCol>
              </a:tblGrid>
              <a:tr h="866618">
                <a:tc>
                  <a:txBody>
                    <a:bodyP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a:txBody>
                  <a:tcPr marL="83283" marR="83283" marT="41642" marB="41642" anchor="ctr"/>
                </a:tc>
                <a:tc>
                  <a:txBody>
                    <a:bodyPr/>
                    <a:lstStyle/>
                    <a:p>
                      <a:pPr algn="ctr"/>
                      <a:r>
                        <a:rPr lang="en-US" altLang="zh-CN"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Urgent</a:t>
                      </a:r>
                      <a:endParaRPr lang="zh-CN" altLang="en-US"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marL="83283" marR="83283" marT="41642" marB="41642" anchor="ctr"/>
                </a:tc>
                <a:tc>
                  <a:txBody>
                    <a:bodyPr/>
                    <a:lstStyle/>
                    <a:p>
                      <a:pPr algn="ctr"/>
                      <a:r>
                        <a:rPr lang="en-US" altLang="zh-CN"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Less Urgent</a:t>
                      </a:r>
                      <a:endParaRPr lang="zh-CN" altLang="en-US"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marL="83283" marR="83283" marT="41642" marB="41642" anchor="ctr"/>
                </a:tc>
                <a:extLst>
                  <a:ext uri="{0D108BD9-81ED-4DB2-BD59-A6C34878D82A}">
                    <a16:rowId xmlns:a16="http://schemas.microsoft.com/office/drawing/2014/main" val="10000"/>
                  </a:ext>
                </a:extLst>
              </a:tr>
              <a:tr h="966058">
                <a:tc>
                  <a:txBody>
                    <a:bodyPr/>
                    <a:lstStyle/>
                    <a:p>
                      <a:pPr algn="ctr"/>
                      <a:r>
                        <a:rPr lang="en-US" altLang="zh-CN" sz="2200" b="1" dirty="0">
                          <a:solidFill>
                            <a:schemeClr val="tx1"/>
                          </a:solidFill>
                          <a:latin typeface="微软雅黑" panose="020B0503020204020204" pitchFamily="34" charset="-122"/>
                          <a:ea typeface="微软雅黑" panose="020B0503020204020204" pitchFamily="34" charset="-122"/>
                        </a:rPr>
                        <a:t>Important</a:t>
                      </a:r>
                      <a:endParaRPr lang="zh-CN" altLang="en-US" sz="2200" b="1" dirty="0">
                        <a:solidFill>
                          <a:schemeClr val="tx1"/>
                        </a:solidFill>
                        <a:latin typeface="微软雅黑" panose="020B0503020204020204" pitchFamily="34" charset="-122"/>
                        <a:ea typeface="微软雅黑" panose="020B0503020204020204" pitchFamily="34" charset="-122"/>
                      </a:endParaRPr>
                    </a:p>
                  </a:txBody>
                  <a:tcPr marL="83283" marR="83283" marT="41642" marB="41642" anchor="ctr"/>
                </a:tc>
                <a:tc>
                  <a:txBody>
                    <a:bodyPr/>
                    <a:lstStyle/>
                    <a:p>
                      <a:pPr algn="ctr"/>
                      <a:r>
                        <a:rPr lang="en-US" altLang="zh-CN" sz="1600" b="1" dirty="0">
                          <a:solidFill>
                            <a:schemeClr val="tx1"/>
                          </a:solidFill>
                          <a:latin typeface="微软雅黑" panose="020B0503020204020204" pitchFamily="34" charset="-122"/>
                          <a:ea typeface="微软雅黑" panose="020B0503020204020204" pitchFamily="34" charset="-122"/>
                        </a:rPr>
                        <a:t>Handle it immediately</a:t>
                      </a:r>
                    </a:p>
                    <a:p>
                      <a:pPr algn="ctr"/>
                      <a:r>
                        <a:rPr lang="en-US" sz="1800" b="0" i="0" kern="1200" dirty="0">
                          <a:solidFill>
                            <a:schemeClr val="dk1"/>
                          </a:solidFill>
                          <a:effectLst/>
                          <a:latin typeface="+mn-lt"/>
                          <a:ea typeface="+mn-ea"/>
                          <a:cs typeface="+mn-cs"/>
                        </a:rPr>
                        <a:t>Complete with dedication (e.g., the topics and knowledge to be discussed tomorrow).</a:t>
                      </a:r>
                      <a:endParaRPr lang="zh-CN" altLang="en-US" sz="1600" dirty="0">
                        <a:solidFill>
                          <a:schemeClr val="tx1"/>
                        </a:solidFill>
                        <a:latin typeface="微软雅黑" panose="020B0503020204020204" pitchFamily="34" charset="-122"/>
                        <a:ea typeface="微软雅黑" panose="020B0503020204020204" pitchFamily="34" charset="-122"/>
                      </a:endParaRPr>
                    </a:p>
                  </a:txBody>
                  <a:tcPr marL="83283" marR="83283" marT="41642" marB="41642" anchor="ctr"/>
                </a:tc>
                <a:tc>
                  <a:txBody>
                    <a:bodyPr/>
                    <a:lstStyle/>
                    <a:p>
                      <a:pPr algn="ctr"/>
                      <a:r>
                        <a:rPr lang="en-US" altLang="zh-CN" sz="1600" b="1" dirty="0">
                          <a:solidFill>
                            <a:schemeClr val="tx1"/>
                          </a:solidFill>
                          <a:latin typeface="微软雅黑" panose="020B0503020204020204" pitchFamily="34" charset="-122"/>
                          <a:ea typeface="微软雅黑" panose="020B0503020204020204" pitchFamily="34" charset="-122"/>
                        </a:rPr>
                        <a:t>Make good plans</a:t>
                      </a:r>
                      <a:endParaRPr lang="zh-CN" altLang="en-US" sz="1600" b="1" dirty="0">
                        <a:solidFill>
                          <a:schemeClr val="tx1"/>
                        </a:solidFill>
                        <a:latin typeface="微软雅黑" panose="020B0503020204020204" pitchFamily="34" charset="-122"/>
                        <a:ea typeface="微软雅黑" panose="020B0503020204020204" pitchFamily="34" charset="-122"/>
                      </a:endParaRPr>
                    </a:p>
                    <a:p>
                      <a:pPr algn="ctr"/>
                      <a:r>
                        <a:rPr lang="en-US" sz="1800" b="0" i="0" kern="1200" dirty="0">
                          <a:solidFill>
                            <a:schemeClr val="dk1"/>
                          </a:solidFill>
                          <a:effectLst/>
                          <a:latin typeface="+mn-lt"/>
                          <a:ea typeface="+mn-ea"/>
                          <a:cs typeface="+mn-cs"/>
                        </a:rPr>
                        <a:t>Complete with caution (e.g., addressing weak subjects or areas).</a:t>
                      </a:r>
                      <a:endParaRPr lang="zh-CN" altLang="en-US" sz="1600" dirty="0">
                        <a:solidFill>
                          <a:schemeClr val="tx1"/>
                        </a:solidFill>
                        <a:latin typeface="微软雅黑" panose="020B0503020204020204" pitchFamily="34" charset="-122"/>
                        <a:ea typeface="微软雅黑" panose="020B0503020204020204" pitchFamily="34" charset="-122"/>
                      </a:endParaRPr>
                    </a:p>
                  </a:txBody>
                  <a:tcPr marL="83283" marR="83283" marT="41642" marB="41642" anchor="ctr"/>
                </a:tc>
                <a:extLst>
                  <a:ext uri="{0D108BD9-81ED-4DB2-BD59-A6C34878D82A}">
                    <a16:rowId xmlns:a16="http://schemas.microsoft.com/office/drawing/2014/main" val="10001"/>
                  </a:ext>
                </a:extLst>
              </a:tr>
              <a:tr h="966058">
                <a:tc>
                  <a:txBody>
                    <a:bodyPr/>
                    <a:lstStyle/>
                    <a:p>
                      <a:pPr algn="ctr"/>
                      <a:r>
                        <a:rPr lang="en-US" altLang="zh-CN" sz="2200" b="1" dirty="0">
                          <a:solidFill>
                            <a:schemeClr val="tx1"/>
                          </a:solidFill>
                          <a:latin typeface="微软雅黑" panose="020B0503020204020204" pitchFamily="34" charset="-122"/>
                          <a:ea typeface="微软雅黑" panose="020B0503020204020204" pitchFamily="34" charset="-122"/>
                        </a:rPr>
                        <a:t>Trivial</a:t>
                      </a:r>
                      <a:endParaRPr lang="zh-CN" altLang="en-US" sz="2200" b="1" dirty="0">
                        <a:solidFill>
                          <a:schemeClr val="tx1"/>
                        </a:solidFill>
                        <a:latin typeface="微软雅黑" panose="020B0503020204020204" pitchFamily="34" charset="-122"/>
                        <a:ea typeface="微软雅黑" panose="020B0503020204020204" pitchFamily="34" charset="-122"/>
                      </a:endParaRPr>
                    </a:p>
                  </a:txBody>
                  <a:tcPr marL="83283" marR="83283" marT="41642" marB="41642" anchor="ctr"/>
                </a:tc>
                <a:tc>
                  <a:txBody>
                    <a:bodyPr/>
                    <a:lstStyle/>
                    <a:p>
                      <a:pPr algn="ctr"/>
                      <a:r>
                        <a:rPr lang="en-US" altLang="zh-CN" sz="1600" b="1" dirty="0">
                          <a:solidFill>
                            <a:schemeClr val="tx1"/>
                          </a:solidFill>
                          <a:latin typeface="微软雅黑" panose="020B0503020204020204" pitchFamily="34" charset="-122"/>
                          <a:ea typeface="微软雅黑" panose="020B0503020204020204" pitchFamily="34" charset="-122"/>
                        </a:rPr>
                        <a:t>Deal with it right away</a:t>
                      </a:r>
                      <a:endParaRPr lang="zh-CN" altLang="en-US" sz="1600" b="1" dirty="0">
                        <a:solidFill>
                          <a:schemeClr val="tx1"/>
                        </a:solidFill>
                        <a:latin typeface="微软雅黑" panose="020B0503020204020204" pitchFamily="34" charset="-122"/>
                        <a:ea typeface="微软雅黑" panose="020B0503020204020204" pitchFamily="34" charset="-122"/>
                      </a:endParaRPr>
                    </a:p>
                    <a:p>
                      <a:pPr algn="ctr"/>
                      <a:r>
                        <a:rPr lang="en-US" sz="1800" b="0" i="0" kern="1200" dirty="0">
                          <a:solidFill>
                            <a:schemeClr val="dk1"/>
                          </a:solidFill>
                          <a:effectLst/>
                          <a:latin typeface="+mn-lt"/>
                          <a:ea typeface="+mn-ea"/>
                          <a:cs typeface="+mn-cs"/>
                        </a:rPr>
                        <a:t>Complete as soon as possible (e.g., some trivial matters among classmates).</a:t>
                      </a:r>
                      <a:endParaRPr lang="zh-CN" altLang="en-US" sz="1600" dirty="0">
                        <a:solidFill>
                          <a:schemeClr val="tx1"/>
                        </a:solidFill>
                        <a:latin typeface="微软雅黑" panose="020B0503020204020204" pitchFamily="34" charset="-122"/>
                        <a:ea typeface="微软雅黑" panose="020B0503020204020204" pitchFamily="34" charset="-122"/>
                      </a:endParaRPr>
                    </a:p>
                  </a:txBody>
                  <a:tcPr marL="83283" marR="83283" marT="41642" marB="41642" anchor="ctr"/>
                </a:tc>
                <a:tc>
                  <a:txBody>
                    <a:bodyPr/>
                    <a:lstStyle/>
                    <a:p>
                      <a:pPr algn="ctr"/>
                      <a:r>
                        <a:rPr lang="en-US" sz="1800" b="1" i="0" kern="1200" dirty="0">
                          <a:solidFill>
                            <a:schemeClr val="dk1"/>
                          </a:solidFill>
                          <a:effectLst/>
                          <a:latin typeface="Microsoft YaHei" panose="020B0503020204020204" pitchFamily="34" charset="-122"/>
                          <a:ea typeface="Microsoft YaHei" panose="020B0503020204020204" pitchFamily="34" charset="-122"/>
                          <a:cs typeface="+mn-cs"/>
                        </a:rPr>
                        <a:t>Examine carefully</a:t>
                      </a:r>
                    </a:p>
                    <a:p>
                      <a:pPr algn="ctr"/>
                      <a:r>
                        <a:rPr lang="en-US" sz="1800" b="0" i="0" kern="1200" dirty="0">
                          <a:solidFill>
                            <a:schemeClr val="dk1"/>
                          </a:solidFill>
                          <a:effectLst/>
                          <a:latin typeface="+mn-lt"/>
                          <a:ea typeface="+mn-ea"/>
                          <a:cs typeface="+mn-cs"/>
                        </a:rPr>
                        <a:t>Complete when you have free time (e.g., accumulating knowledge).</a:t>
                      </a:r>
                      <a:endParaRPr lang="zh-CN" altLang="en-US" sz="1600" dirty="0">
                        <a:solidFill>
                          <a:schemeClr val="tx1"/>
                        </a:solidFill>
                        <a:latin typeface="微软雅黑" panose="020B0503020204020204" pitchFamily="34" charset="-122"/>
                        <a:ea typeface="微软雅黑" panose="020B0503020204020204" pitchFamily="34" charset="-122"/>
                      </a:endParaRPr>
                    </a:p>
                  </a:txBody>
                  <a:tcPr marL="83283" marR="83283" marT="41642" marB="41642" anchor="ctr"/>
                </a:tc>
                <a:extLst>
                  <a:ext uri="{0D108BD9-81ED-4DB2-BD59-A6C34878D82A}">
                    <a16:rowId xmlns:a16="http://schemas.microsoft.com/office/drawing/2014/main" val="10002"/>
                  </a:ext>
                </a:extLst>
              </a:tr>
            </a:tbl>
          </a:graphicData>
        </a:graphic>
      </p:graphicFrame>
      <p:sp>
        <p:nvSpPr>
          <p:cNvPr id="7" name="文本框 6"/>
          <p:cNvSpPr txBox="1"/>
          <p:nvPr/>
        </p:nvSpPr>
        <p:spPr>
          <a:xfrm>
            <a:off x="1001395" y="1199616"/>
            <a:ext cx="5521055" cy="523220"/>
          </a:xfrm>
          <a:prstGeom prst="rect">
            <a:avLst/>
          </a:prstGeom>
          <a:solidFill>
            <a:srgbClr val="0070C0"/>
          </a:solidFill>
          <a:ln>
            <a:solidFill>
              <a:srgbClr val="0070C0"/>
            </a:solidFill>
          </a:ln>
        </p:spPr>
        <p:txBody>
          <a:bodyPr wrap="square">
            <a:spAutoFit/>
          </a:bodyPr>
          <a:lstStyle/>
          <a:p>
            <a:pPr algn="dist"/>
            <a:r>
              <a:rPr lang="en-US" sz="2800" b="1" dirty="0">
                <a:solidFill>
                  <a:schemeClr val="bg1"/>
                </a:solidFill>
                <a:latin typeface="Microsoft YaHei" panose="020B0503020204020204" pitchFamily="34" charset="-122"/>
                <a:ea typeface="Microsoft YaHei" panose="020B0503020204020204" pitchFamily="34" charset="-122"/>
              </a:rPr>
              <a:t>Prioritize Your Tasks</a:t>
            </a:r>
            <a:endParaRPr lang="zh-CN" altLang="en-US" sz="28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NWQ3NDg3NDY4NTliZWNlMmVmYzk2MjI4YzYyMWYyMzkifQ=="/>
  <p:tag name="KSO_WPP_MARK_KEY" val="cf45b107-17eb-492b-9ae5-89a5396ec253"/>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4feedd83-ee4c-416f-9b70-4f6403ec915b}"/>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6.png"/></Relationships>
</file>

<file path=ppt/webextensions/webextension1.xml><?xml version="1.0" encoding="utf-8"?>
<we:webextension xmlns:we="http://schemas.microsoft.com/office/webextensions/webextension/2010/11" id="{64D2F045-4A5F-124B-851B-C8788BB27EC5}">
  <we:reference id="wa200004824" version="1.0.0.0" store="en-US" storeType="OMEX"/>
  <we:alternateReferences>
    <we:reference id="wa200004824" version="1.0.0.0" store="wa200004824" storeType="OMEX"/>
  </we:alternateReferences>
  <we:properties>
    <we:property name="aha-slide" value="{&quot;slideId&quot;:&quot;92540048&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105</TotalTime>
  <Words>1573</Words>
  <Application>Microsoft Macintosh PowerPoint</Application>
  <PresentationFormat>Widescreen</PresentationFormat>
  <Paragraphs>247</Paragraphs>
  <Slides>23</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等线</vt:lpstr>
      <vt:lpstr>Microsoft YaHei</vt:lpstr>
      <vt:lpstr>Microsoft YaHei</vt:lpstr>
      <vt:lpstr>Söhne</vt:lpstr>
      <vt:lpstr>汉仪超级战甲W</vt:lpstr>
      <vt:lpstr>汉仪雅酷黑 85W</vt:lpstr>
      <vt:lpstr>汉仪霸蛮体 W</vt:lpstr>
      <vt:lpstr>Arial</vt:lpstr>
      <vt:lpstr>Calibri</vt:lpstr>
      <vt:lpstr>Wingdings</vt:lpstr>
      <vt:lpstr>第一PPT模板网-WWW.1PPT.COM​</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Pomodoro Technique</vt:lpstr>
      <vt:lpstr>PowerPoint Presentation</vt:lpstr>
      <vt:lpstr>PowerPoint Presentation</vt:lpstr>
      <vt:lpstr>PowerPoint Presentation</vt:lpstr>
      <vt:lpstr>PowerPoint Presentation</vt:lpstr>
      <vt:lpstr>PowerPoint Presentation</vt:lpstr>
      <vt:lpstr>Daily Calendar Example</vt:lpstr>
      <vt:lpstr>Monthly Calendar Example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Microsoft Office User</cp:lastModifiedBy>
  <cp:revision>15</cp:revision>
  <cp:lastPrinted>2022-08-16T17:06:43Z</cp:lastPrinted>
  <dcterms:created xsi:type="dcterms:W3CDTF">2022-08-16T17:06:43Z</dcterms:created>
  <dcterms:modified xsi:type="dcterms:W3CDTF">2023-08-06T04:33:31Z</dcterms:modified>
</cp:coreProperties>
</file>